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xuan" initials="Z" lastIdx="3" clrIdx="0">
    <p:extLst>
      <p:ext uri="{19B8F6BF-5375-455C-9EA6-DF929625EA0E}">
        <p15:presenceInfo xmlns:p15="http://schemas.microsoft.com/office/powerpoint/2012/main" userId="Zixuan" providerId="None"/>
      </p:ext>
    </p:extLst>
  </p:cmAuthor>
  <p:cmAuthor id="2" name="Gu, Jiaqi" initials="GJ" lastIdx="1" clrIdx="1">
    <p:extLst>
      <p:ext uri="{19B8F6BF-5375-455C-9EA6-DF929625EA0E}">
        <p15:presenceInfo xmlns:p15="http://schemas.microsoft.com/office/powerpoint/2012/main" userId="Gu, Jiaq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042"/>
    <a:srgbClr val="FFA40B"/>
    <a:srgbClr val="FF9300"/>
    <a:srgbClr val="FFBB48"/>
    <a:srgbClr val="FFFF2D"/>
    <a:srgbClr val="4BFA4E"/>
    <a:srgbClr val="FFFF00"/>
    <a:srgbClr val="0BF90E"/>
    <a:srgbClr val="02FF02"/>
    <a:srgbClr val="E1C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BFF415-04DC-4E23-9F38-E8B99422086D}" v="3221" dt="2020-10-20T07:16:45.7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65306" autoAdjust="0"/>
  </p:normalViewPr>
  <p:slideViewPr>
    <p:cSldViewPr snapToGrid="0">
      <p:cViewPr varScale="1">
        <p:scale>
          <a:sx n="108" d="100"/>
          <a:sy n="108" d="100"/>
        </p:scale>
        <p:origin x="1296" y="19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87" d="100"/>
        <a:sy n="87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51F87A-9FAF-4150-9CE7-58DEA09F6C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7C25C-4C5D-4228-AA6B-87054C08EC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B5BAF-99EB-4FC6-A586-C481E8B4891C}" type="datetimeFigureOut">
              <a:rPr lang="en-US" smtClean="0"/>
              <a:t>1/16/24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32A76-0870-49AA-ACAD-A33B38FF7E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BD9D1-B1FC-46D3-82DF-9338CFFC2A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9EC1D-574C-4655-A885-29E161363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3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0036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338" y="779463"/>
            <a:ext cx="6935787" cy="390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6364" y="4943176"/>
            <a:ext cx="5804335" cy="468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0036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fld id="{854CD089-52E0-0F4C-BAA1-402AF4B2A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1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5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32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81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95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20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0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0549"/>
            <a:ext cx="6400800" cy="1314450"/>
          </a:xfrm>
          <a:extLst>
            <a:ext uri="{91240B29-F687-4f45-9708-019B960494DF}">
              <a14:hiddenLine xmlns=""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122238" algn="ctr">
              <a:buFont typeface="Wingdings" charset="0"/>
              <a:buNone/>
              <a:defRPr sz="2400"/>
            </a:lvl1pPr>
          </a:lstStyle>
          <a:p>
            <a:pPr lvl="0"/>
            <a:r>
              <a:rPr lang="en-US" altLang="zh-CN" noProof="0"/>
              <a:t>Click to edit Master subtitle style</a:t>
            </a:r>
            <a:endParaRPr lang="en-US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425179"/>
            <a:ext cx="7239000" cy="1102519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  <a:endParaRPr lang="en-US" noProof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610350" y="4797028"/>
            <a:ext cx="21336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DC3A9-F18E-429D-971F-313D1A202D03}" type="datetime1">
              <a:rPr lang="en-US" smtClean="0"/>
              <a:t>1/16/24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04813" y="4800600"/>
            <a:ext cx="2667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81413" y="4800600"/>
            <a:ext cx="2133600" cy="271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251F-0725-CD40-9953-E44E36B73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52AE-9B5B-43B7-BAB7-7F57AD6E0C1C}" type="datetime1">
              <a:rPr lang="en-US" smtClean="0"/>
              <a:t>1/16/24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6" y="76200"/>
            <a:ext cx="2093913" cy="462915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6200"/>
            <a:ext cx="6130925" cy="462915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198C-E185-453A-860C-BD9EDD7A3E66}" type="datetime1">
              <a:rPr lang="en-US" smtClean="0"/>
              <a:t>1/16/24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69" y="76201"/>
            <a:ext cx="8904157" cy="536972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875" indent="-274638">
              <a:buClr>
                <a:srgbClr val="79217E"/>
              </a:buClr>
              <a:buFont typeface="Arial" panose="020B0604020202020204" pitchFamily="34" charset="0"/>
              <a:buChar char="•"/>
              <a:defRPr>
                <a:latin typeface="Helvetica Neue"/>
              </a:defRPr>
            </a:lvl1pPr>
            <a:lvl2pPr marL="573088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2pPr>
            <a:lvl3pPr marL="1036637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3pPr>
            <a:lvl4pPr marL="1431925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4pPr>
            <a:lvl5pPr marL="1828800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3438-0E19-4448-BB30-08FC56A4EBF3}" type="datetime1">
              <a:rPr lang="en-US" smtClean="0"/>
              <a:t>1/16/24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0CB1B42-14E2-480B-A081-DFED35425C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198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latin typeface="Helvetica Neue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050D-3D88-4AFE-8C41-DDA353F01E31}" type="datetime1">
              <a:rPr lang="en-US" smtClean="0"/>
              <a:t>1/16/24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1" y="702469"/>
            <a:ext cx="4111625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6" y="702469"/>
            <a:ext cx="4113213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032B-C2FC-46CF-8FB5-F39890A16CB7}" type="datetime1">
              <a:rPr lang="en-US" smtClean="0"/>
              <a:t>1/16/24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857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88DAF-8661-47C8-A754-E535F24A8CD1}" type="datetime1">
              <a:rPr lang="en-US" smtClean="0"/>
              <a:t>1/16/24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FC61D-D098-4082-BF7B-C8A56FE0042A}" type="datetime1">
              <a:rPr lang="en-US" smtClean="0"/>
              <a:t>1/16/24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4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368F-ADE9-4676-BB4A-CEC00474D0F7}" type="datetime1">
              <a:rPr lang="en-US" smtClean="0"/>
              <a:t>1/16/24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8CF6-CAFF-460E-995C-CB6FD46A0738}" type="datetime1">
              <a:rPr lang="en-US" smtClean="0"/>
              <a:t>1/16/24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8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7016-EDA4-4024-8CA0-7B8626144091}" type="datetime1">
              <a:rPr lang="en-US" smtClean="0"/>
              <a:t>1/16/24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702469"/>
            <a:ext cx="8377238" cy="400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62713" y="4814887"/>
            <a:ext cx="21336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charset="0"/>
              </a:defRPr>
            </a:lvl1pPr>
          </a:lstStyle>
          <a:p>
            <a:pPr>
              <a:defRPr/>
            </a:pPr>
            <a:fld id="{8CFEEB5A-E8DC-4F8B-91D1-39D21E9B4E35}" type="datetime1">
              <a:rPr lang="en-US" smtClean="0"/>
              <a:t>1/16/24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" y="4800600"/>
            <a:ext cx="26670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76201"/>
            <a:ext cx="8272463" cy="5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954064-85CB-4F29-8E02-989E5EAAE4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96875" indent="-274638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036637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431925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ren.zhu@utexa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6855" y="1251569"/>
            <a:ext cx="9457709" cy="1102519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Lecture </a:t>
            </a:r>
            <a:r>
              <a:rPr lang="en-US" altLang="zh-CN" dirty="0">
                <a:latin typeface="Helvetica Neue"/>
              </a:rPr>
              <a:t>3</a:t>
            </a:r>
            <a:r>
              <a:rPr lang="en-US" dirty="0">
                <a:latin typeface="Helvetica Neue"/>
              </a:rPr>
              <a:t>: </a:t>
            </a:r>
            <a:br>
              <a:rPr lang="en-US" dirty="0">
                <a:latin typeface="Helvetica Neue"/>
              </a:rPr>
            </a:br>
            <a:r>
              <a:rPr lang="en-US" dirty="0">
                <a:latin typeface="Helvetica Neue"/>
              </a:rPr>
              <a:t>RAM Model and Algorithm Analysis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3451" y="3458606"/>
            <a:ext cx="5877098" cy="1102519"/>
          </a:xfrm>
        </p:spPr>
        <p:txBody>
          <a:bodyPr/>
          <a:lstStyle/>
          <a:p>
            <a:pPr>
              <a:defRPr/>
            </a:pPr>
            <a:endParaRPr lang="en-US" altLang="zh-CN" sz="1800" baseline="30000" dirty="0">
              <a:latin typeface="Helvetica Neue"/>
            </a:endParaRPr>
          </a:p>
          <a:p>
            <a:pPr>
              <a:defRPr/>
            </a:pPr>
            <a:r>
              <a:rPr lang="en-US" altLang="zh-CN" sz="1800" dirty="0">
                <a:latin typeface="Helvetica Neue"/>
              </a:rPr>
              <a:t>Keren Zhu</a:t>
            </a:r>
          </a:p>
          <a:p>
            <a:pPr>
              <a:defRPr/>
            </a:pPr>
            <a:r>
              <a:rPr lang="en-US" altLang="zh-CN" sz="1800" dirty="0">
                <a:latin typeface="Helvetica Neue"/>
                <a:hlinkClick r:id="rId3"/>
              </a:rPr>
              <a:t>kerenzhu@cse.cuhk.edu.hk</a:t>
            </a:r>
            <a:endParaRPr lang="en-US" altLang="zh-CN" sz="1800" dirty="0">
              <a:latin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6F791-C60A-473E-AE12-1EFEC5E89161}"/>
              </a:ext>
            </a:extLst>
          </p:cNvPr>
          <p:cNvSpPr txBox="1"/>
          <p:nvPr/>
        </p:nvSpPr>
        <p:spPr>
          <a:xfrm>
            <a:off x="2289748" y="2370758"/>
            <a:ext cx="4579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3"/>
    </mc:Choice>
    <mc:Fallback xmlns="">
      <p:transition spd="slow" advTm="2007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862BD-9127-A9FC-C838-E94AA8455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59B5C-4683-1661-1B68-2866F40B1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CPU can do a set of atomic operations</a:t>
            </a:r>
          </a:p>
          <a:p>
            <a:r>
              <a:rPr lang="en-US" dirty="0"/>
              <a:t>3. </a:t>
            </a:r>
            <a:r>
              <a:rPr lang="en-US" dirty="0">
                <a:solidFill>
                  <a:srgbClr val="0070C0"/>
                </a:solidFill>
              </a:rPr>
              <a:t>Comparison and Branching</a:t>
            </a:r>
          </a:p>
          <a:p>
            <a:pPr lvl="1"/>
            <a:r>
              <a:rPr lang="en-US" dirty="0"/>
              <a:t>Take the integers a, b stored in two registers, calculate the results and store the result in a register</a:t>
            </a:r>
          </a:p>
          <a:p>
            <a:pPr lvl="1"/>
            <a:r>
              <a:rPr lang="en-US" dirty="0"/>
              <a:t>a &lt; b, a = b, a &gt; b</a:t>
            </a:r>
          </a:p>
        </p:txBody>
      </p:sp>
    </p:spTree>
    <p:extLst>
      <p:ext uri="{BB962C8B-B14F-4D97-AF65-F5344CB8AC3E}">
        <p14:creationId xmlns:p14="http://schemas.microsoft.com/office/powerpoint/2010/main" val="1666749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862BD-9127-A9FC-C838-E94AA8455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59B5C-4683-1661-1B68-2866F40B1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CPU can do a set of atomic operations</a:t>
            </a:r>
          </a:p>
          <a:p>
            <a:r>
              <a:rPr lang="en-US" dirty="0"/>
              <a:t>4. </a:t>
            </a:r>
            <a:r>
              <a:rPr lang="en-US" dirty="0">
                <a:solidFill>
                  <a:srgbClr val="0070C0"/>
                </a:solidFill>
              </a:rPr>
              <a:t>Memory Access</a:t>
            </a:r>
          </a:p>
          <a:p>
            <a:pPr lvl="1"/>
            <a:r>
              <a:rPr lang="en-US" dirty="0"/>
              <a:t>Take a memory address A currently stored in a register. Do</a:t>
            </a:r>
          </a:p>
          <a:p>
            <a:pPr lvl="1"/>
            <a:r>
              <a:rPr lang="en-US" dirty="0"/>
              <a:t>one of the following:</a:t>
            </a:r>
          </a:p>
          <a:p>
            <a:pPr lvl="1"/>
            <a:r>
              <a:rPr lang="en-US" dirty="0"/>
              <a:t>Read the content of the memory cell with address A into a designated register (overwriting the bits there).</a:t>
            </a:r>
          </a:p>
          <a:p>
            <a:pPr lvl="1"/>
            <a:r>
              <a:rPr lang="en-US" dirty="0"/>
              <a:t>Write the content of a designated register into the memory</a:t>
            </a:r>
          </a:p>
          <a:p>
            <a:pPr lvl="1"/>
            <a:r>
              <a:rPr lang="en-US" dirty="0"/>
              <a:t>cell with address A (overwriting the bits there).</a:t>
            </a:r>
          </a:p>
          <a:p>
            <a:r>
              <a:rPr lang="en-US" dirty="0"/>
              <a:t>In real world, memory access is overall much slower than the other operations</a:t>
            </a:r>
          </a:p>
          <a:p>
            <a:pPr lvl="1"/>
            <a:r>
              <a:rPr lang="en-US" dirty="0"/>
              <a:t>Memory access operations can run in different speed: L1-L3 cache, DRAM, etc.</a:t>
            </a:r>
          </a:p>
        </p:txBody>
      </p:sp>
    </p:spTree>
    <p:extLst>
      <p:ext uri="{BB962C8B-B14F-4D97-AF65-F5344CB8AC3E}">
        <p14:creationId xmlns:p14="http://schemas.microsoft.com/office/powerpoint/2010/main" val="321742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862BD-9127-A9FC-C838-E94AA8455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59B5C-4683-1661-1B68-2866F40B1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CPU can do a set of atomic operations</a:t>
            </a:r>
          </a:p>
          <a:p>
            <a:r>
              <a:rPr lang="en-US" dirty="0"/>
              <a:t>5. </a:t>
            </a:r>
            <a:r>
              <a:rPr lang="en-US" dirty="0">
                <a:solidFill>
                  <a:srgbClr val="0070C0"/>
                </a:solidFill>
              </a:rPr>
              <a:t>Randomness</a:t>
            </a:r>
          </a:p>
          <a:p>
            <a:pPr lvl="1"/>
            <a:r>
              <a:rPr lang="en-US" dirty="0"/>
              <a:t>RANDOM(x, y): Given integers x and y (satisfying x ≤ y), this operation returns an integer chosen </a:t>
            </a:r>
            <a:r>
              <a:rPr lang="en-US" dirty="0">
                <a:solidFill>
                  <a:srgbClr val="FF0000"/>
                </a:solidFill>
              </a:rPr>
              <a:t>uniformly</a:t>
            </a:r>
            <a:r>
              <a:rPr lang="en-US" dirty="0"/>
              <a:t> at random in [x, y], and places the random integer in a register.</a:t>
            </a:r>
          </a:p>
          <a:p>
            <a:pPr lvl="1"/>
            <a:endParaRPr lang="en-US" dirty="0"/>
          </a:p>
          <a:p>
            <a:r>
              <a:rPr lang="en-US" dirty="0"/>
              <a:t>In this class, we will mainly focus on </a:t>
            </a:r>
            <a:r>
              <a:rPr lang="en-US" dirty="0">
                <a:solidFill>
                  <a:srgbClr val="FF0000"/>
                </a:solidFill>
              </a:rPr>
              <a:t>deterministic</a:t>
            </a:r>
            <a:r>
              <a:rPr lang="en-US" dirty="0"/>
              <a:t> algorithms</a:t>
            </a:r>
          </a:p>
        </p:txBody>
      </p:sp>
    </p:spTree>
    <p:extLst>
      <p:ext uri="{BB962C8B-B14F-4D97-AF65-F5344CB8AC3E}">
        <p14:creationId xmlns:p14="http://schemas.microsoft.com/office/powerpoint/2010/main" val="113623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A27B4-B28B-B84E-79FB-C274A510D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summary, 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B04D-C5AD-BC13-3A51-50F344C0A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RAM model,</a:t>
            </a:r>
          </a:p>
          <a:p>
            <a:pPr lvl="1"/>
            <a:r>
              <a:rPr lang="en-US" dirty="0"/>
              <a:t>Each atomic operation takes 1 time step.</a:t>
            </a:r>
          </a:p>
          <a:p>
            <a:pPr lvl="1"/>
            <a:r>
              <a:rPr lang="en-US" dirty="0"/>
              <a:t>Loops and subroutines are not atomic operations.</a:t>
            </a:r>
          </a:p>
          <a:p>
            <a:pPr lvl="1"/>
            <a:r>
              <a:rPr lang="en-US" dirty="0"/>
              <a:t>Each memory access takes one time step, and there is no shortage of memory.</a:t>
            </a:r>
          </a:p>
          <a:p>
            <a:endParaRPr lang="en-US" dirty="0"/>
          </a:p>
          <a:p>
            <a:r>
              <a:rPr lang="en-US" dirty="0"/>
              <a:t>RAM gives us a simple and abstract model to analyze an algorithm</a:t>
            </a:r>
          </a:p>
          <a:p>
            <a:pPr lvl="1"/>
            <a:r>
              <a:rPr lang="en-US" dirty="0"/>
              <a:t>Independent on the underlying computer</a:t>
            </a:r>
          </a:p>
          <a:p>
            <a:pPr lvl="1"/>
            <a:r>
              <a:rPr lang="en-US" dirty="0"/>
              <a:t>Simple way to count the cost: defined by the number of atomic functions</a:t>
            </a:r>
          </a:p>
        </p:txBody>
      </p:sp>
    </p:spTree>
    <p:extLst>
      <p:ext uri="{BB962C8B-B14F-4D97-AF65-F5344CB8AC3E}">
        <p14:creationId xmlns:p14="http://schemas.microsoft.com/office/powerpoint/2010/main" val="23717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9B52-1942-D6C8-003E-E6EFF0CE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C32AC-7062-89E7-A73F-214C58B1B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46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417F8-F327-F7EE-2B91-2CE79AD2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running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E9E04-A9A0-5A74-FBA0-068CB8C57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worst-case cost </a:t>
            </a:r>
            <a:r>
              <a:rPr lang="en-US" dirty="0"/>
              <a:t>(or </a:t>
            </a:r>
            <a:r>
              <a:rPr lang="en-US" dirty="0">
                <a:solidFill>
                  <a:srgbClr val="0070C0"/>
                </a:solidFill>
              </a:rPr>
              <a:t>worst-case time</a:t>
            </a:r>
            <a:r>
              <a:rPr lang="en-US" dirty="0"/>
              <a:t>) of an algorithm under a problem size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is the </a:t>
            </a:r>
            <a:r>
              <a:rPr lang="en-US" dirty="0">
                <a:solidFill>
                  <a:srgbClr val="FF0000"/>
                </a:solidFill>
              </a:rPr>
              <a:t>largest</a:t>
            </a:r>
            <a:r>
              <a:rPr lang="en-US" dirty="0"/>
              <a:t> running time of the algorithm on all the (possibly an infinite number of) </a:t>
            </a:r>
            <a:r>
              <a:rPr lang="en-US" dirty="0">
                <a:solidFill>
                  <a:srgbClr val="0070C0"/>
                </a:solidFill>
              </a:rPr>
              <a:t>size-n</a:t>
            </a:r>
            <a:r>
              <a:rPr lang="en-US" dirty="0"/>
              <a:t> input</a:t>
            </a:r>
          </a:p>
          <a:p>
            <a:pPr lvl="1"/>
            <a:r>
              <a:rPr lang="en-US" dirty="0"/>
              <a:t>Give an upper bound on the running time</a:t>
            </a:r>
          </a:p>
          <a:p>
            <a:r>
              <a:rPr lang="en-US" dirty="0"/>
              <a:t>Formally, size of n is the number of </a:t>
            </a:r>
            <a:r>
              <a:rPr lang="en-US" dirty="0">
                <a:solidFill>
                  <a:srgbClr val="0070C0"/>
                </a:solidFill>
              </a:rPr>
              <a:t>bits</a:t>
            </a:r>
            <a:r>
              <a:rPr lang="en-US" dirty="0"/>
              <a:t> required to write out that input</a:t>
            </a:r>
          </a:p>
          <a:p>
            <a:pPr lvl="1"/>
            <a:r>
              <a:rPr lang="en-US" dirty="0"/>
              <a:t>Extended reading: why knapsack problem is </a:t>
            </a:r>
            <a:r>
              <a:rPr lang="en-US" i="1" dirty="0">
                <a:solidFill>
                  <a:srgbClr val="0070C0"/>
                </a:solidFill>
              </a:rPr>
              <a:t>pseudo</a:t>
            </a:r>
            <a:r>
              <a:rPr lang="en-US" dirty="0"/>
              <a:t>-polynomial</a:t>
            </a:r>
          </a:p>
          <a:p>
            <a:pPr lvl="1"/>
            <a:r>
              <a:rPr lang="en-US" dirty="0"/>
              <a:t>We won’t need to concern about this definition in this class</a:t>
            </a:r>
          </a:p>
          <a:p>
            <a:r>
              <a:rPr lang="en-US" dirty="0"/>
              <a:t>There is also </a:t>
            </a:r>
            <a:r>
              <a:rPr lang="en-US" dirty="0">
                <a:solidFill>
                  <a:srgbClr val="0070C0"/>
                </a:solidFill>
              </a:rPr>
              <a:t>average-case</a:t>
            </a:r>
            <a:r>
              <a:rPr lang="en-US" dirty="0"/>
              <a:t> running time</a:t>
            </a:r>
          </a:p>
          <a:p>
            <a:pPr lvl="1"/>
            <a:r>
              <a:rPr lang="en-US" dirty="0"/>
              <a:t>Usually is the same as the worst case</a:t>
            </a:r>
          </a:p>
          <a:p>
            <a:pPr lvl="1"/>
            <a:r>
              <a:rPr lang="en-US" dirty="0"/>
              <a:t>Analysis needs probabilistic analysis</a:t>
            </a:r>
          </a:p>
        </p:txBody>
      </p:sp>
    </p:spTree>
    <p:extLst>
      <p:ext uri="{BB962C8B-B14F-4D97-AF65-F5344CB8AC3E}">
        <p14:creationId xmlns:p14="http://schemas.microsoft.com/office/powerpoint/2010/main" val="11053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7E19-5956-885F-5A5A-47274765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BE49B-9401-A23F-7083-4E035E6C42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Sorting problem:</a:t>
                </a:r>
              </a:p>
              <a:p>
                <a:r>
                  <a:rPr lang="en-US" b="1" dirty="0"/>
                  <a:t>Input</a:t>
                </a:r>
                <a:r>
                  <a:rPr lang="en-US" dirty="0"/>
                  <a:t>: A sequence of </a:t>
                </a:r>
                <a:r>
                  <a:rPr lang="en-US" i="1" dirty="0">
                    <a:solidFill>
                      <a:srgbClr val="FF0000"/>
                    </a:solidFill>
                  </a:rPr>
                  <a:t>n</a:t>
                </a:r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Output</a:t>
                </a:r>
                <a:r>
                  <a:rPr lang="en-US" dirty="0"/>
                  <a:t>: A </a:t>
                </a:r>
                <a:r>
                  <a:rPr lang="en-US" dirty="0">
                    <a:solidFill>
                      <a:srgbClr val="FF0000"/>
                    </a:solidFill>
                  </a:rPr>
                  <a:t>permutation</a:t>
                </a:r>
                <a:r>
                  <a:rPr lang="en-US" dirty="0"/>
                  <a:t> (reordering)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the input sequence such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zh-CN" altLang="en-US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zh-CN" alt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Can you think of a using scenario (and potential an algorithm)?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BE49B-9401-A23F-7083-4E035E6C42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CE48AF1-52DE-2D7D-48C9-BBB1F432E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2483708"/>
            <a:ext cx="2991212" cy="25835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FA6AC3-6707-6F11-7787-5204F6652997}"/>
              </a:ext>
            </a:extLst>
          </p:cNvPr>
          <p:cNvSpPr txBox="1"/>
          <p:nvPr/>
        </p:nvSpPr>
        <p:spPr>
          <a:xfrm>
            <a:off x="4537595" y="4167186"/>
            <a:ext cx="3190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actually an illustration of insertion sort</a:t>
            </a:r>
          </a:p>
        </p:txBody>
      </p:sp>
      <p:pic>
        <p:nvPicPr>
          <p:cNvPr id="1026" name="Picture 2" descr="雀魂）我什么牌没见过，这牌我真没见过，这下我见过了，这牌没法玩了">
            <a:extLst>
              <a:ext uri="{FF2B5EF4-FFF2-40B4-BE49-F238E27FC236}">
                <a16:creationId xmlns:a16="http://schemas.microsoft.com/office/drawing/2014/main" id="{F2CBDB27-F8F9-2C2A-39F7-FD5A9B447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84756" r="16886"/>
          <a:stretch/>
        </p:blipFill>
        <p:spPr bwMode="auto">
          <a:xfrm>
            <a:off x="4199310" y="3273027"/>
            <a:ext cx="4358245" cy="51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28DA0061-33AE-ABD4-4658-DD027BD287D4}"/>
              </a:ext>
            </a:extLst>
          </p:cNvPr>
          <p:cNvSpPr/>
          <p:nvPr/>
        </p:nvSpPr>
        <p:spPr bwMode="auto">
          <a:xfrm flipH="1">
            <a:off x="2862749" y="4125412"/>
            <a:ext cx="1620983" cy="624750"/>
          </a:xfrm>
          <a:prstGeom prst="rightArrow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8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AAF1-E109-7E40-61DE-5D8E5AEB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for insertion sort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2EC9F4-0499-D723-D7EE-3DEF62202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11" y="1170755"/>
            <a:ext cx="4948881" cy="2459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D332C0-65B1-C189-A6BB-25A7BB92D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562" y="183776"/>
            <a:ext cx="2794000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30C381-D280-A94E-748E-E763A2798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562" y="1428750"/>
            <a:ext cx="2794000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D5E2DA-961D-5165-A4A0-549B73AA2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7562" y="2613485"/>
            <a:ext cx="2794000" cy="114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9CA301-D86C-BC4E-7F5D-18089CD77C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7562" y="3886199"/>
            <a:ext cx="2794000" cy="1181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573EDC-A7A6-C21B-85C5-8BA3935065A6}"/>
              </a:ext>
            </a:extLst>
          </p:cNvPr>
          <p:cNvSpPr txBox="1"/>
          <p:nvPr/>
        </p:nvSpPr>
        <p:spPr>
          <a:xfrm>
            <a:off x="199869" y="4276694"/>
            <a:ext cx="5052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running time for this algorithm?</a:t>
            </a:r>
          </a:p>
        </p:txBody>
      </p:sp>
    </p:spTree>
    <p:extLst>
      <p:ext uri="{BB962C8B-B14F-4D97-AF65-F5344CB8AC3E}">
        <p14:creationId xmlns:p14="http://schemas.microsoft.com/office/powerpoint/2010/main" val="41043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EC54C-B25E-72CE-5ABA-E2CE4416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the cost of insertion sort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533922-1460-E289-9C39-3441880BA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69" y="1359243"/>
            <a:ext cx="5290675" cy="2629256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C182FCB-F030-768E-E405-BDFC1E1A0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310198"/>
              </p:ext>
            </p:extLst>
          </p:nvPr>
        </p:nvGraphicFramePr>
        <p:xfrm>
          <a:off x="5875335" y="813624"/>
          <a:ext cx="1575790" cy="351625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61390">
                  <a:extLst>
                    <a:ext uri="{9D8B030D-6E8A-4147-A177-3AD203B41FA5}">
                      <a16:colId xmlns:a16="http://schemas.microsoft.com/office/drawing/2014/main" val="425311542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785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45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50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9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45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25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53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309651"/>
                  </a:ext>
                </a:extLst>
              </a:tr>
              <a:tr h="460186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7398"/>
                  </a:ext>
                </a:extLst>
              </a:tr>
              <a:tr h="460186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4040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544D94-C9AB-1A0A-125E-2B9A28CA08D0}"/>
                  </a:ext>
                </a:extLst>
              </p:cNvPr>
              <p:cNvSpPr txBox="1"/>
              <p:nvPr/>
            </p:nvSpPr>
            <p:spPr>
              <a:xfrm>
                <a:off x="6663230" y="1159188"/>
                <a:ext cx="67962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544D94-C9AB-1A0A-125E-2B9A28CA0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230" y="1159188"/>
                <a:ext cx="67962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F2267A-B573-7298-0B06-1752D460FEE4}"/>
                  </a:ext>
                </a:extLst>
              </p:cNvPr>
              <p:cNvSpPr txBox="1"/>
              <p:nvPr/>
            </p:nvSpPr>
            <p:spPr>
              <a:xfrm>
                <a:off x="6694122" y="1504752"/>
                <a:ext cx="61783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F2267A-B573-7298-0B06-1752D460F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122" y="1504752"/>
                <a:ext cx="61783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FF4407-FF0B-94BE-8C24-02B69D5240B3}"/>
                  </a:ext>
                </a:extLst>
              </p:cNvPr>
              <p:cNvSpPr txBox="1"/>
              <p:nvPr/>
            </p:nvSpPr>
            <p:spPr>
              <a:xfrm>
                <a:off x="6663230" y="2250426"/>
                <a:ext cx="61783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FF4407-FF0B-94BE-8C24-02B69D524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230" y="2250426"/>
                <a:ext cx="61783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FAC92B-889D-DE0F-CD46-709390A16AE2}"/>
                  </a:ext>
                </a:extLst>
              </p:cNvPr>
              <p:cNvSpPr txBox="1"/>
              <p:nvPr/>
            </p:nvSpPr>
            <p:spPr>
              <a:xfrm>
                <a:off x="6663230" y="2595990"/>
                <a:ext cx="61783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FAC92B-889D-DE0F-CD46-709390A16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230" y="2595990"/>
                <a:ext cx="617838" cy="400110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A75917-9E6B-BC61-AA49-446BADA71B6F}"/>
                  </a:ext>
                </a:extLst>
              </p:cNvPr>
              <p:cNvSpPr txBox="1"/>
              <p:nvPr/>
            </p:nvSpPr>
            <p:spPr>
              <a:xfrm>
                <a:off x="6663230" y="2941554"/>
                <a:ext cx="61783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A75917-9E6B-BC61-AA49-446BADA71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230" y="2941554"/>
                <a:ext cx="61783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F2F287D-2316-AEEF-9887-4728DCDAD59E}"/>
                  </a:ext>
                </a:extLst>
              </p:cNvPr>
              <p:cNvSpPr txBox="1"/>
              <p:nvPr/>
            </p:nvSpPr>
            <p:spPr>
              <a:xfrm>
                <a:off x="6663230" y="3384148"/>
                <a:ext cx="61783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F2F287D-2316-AEEF-9887-4728DCDAD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230" y="3384148"/>
                <a:ext cx="61783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16A3AA-00B3-9E15-EEAE-52DF8E5BF285}"/>
                  </a:ext>
                </a:extLst>
              </p:cNvPr>
              <p:cNvSpPr txBox="1"/>
              <p:nvPr/>
            </p:nvSpPr>
            <p:spPr>
              <a:xfrm>
                <a:off x="6663230" y="3857012"/>
                <a:ext cx="61783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16A3AA-00B3-9E15-EEAE-52DF8E5BF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230" y="3857012"/>
                <a:ext cx="61783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959C0E0-6404-57F4-A565-3B2BE6AC0F13}"/>
              </a:ext>
            </a:extLst>
          </p:cNvPr>
          <p:cNvSpPr txBox="1"/>
          <p:nvPr/>
        </p:nvSpPr>
        <p:spPr>
          <a:xfrm>
            <a:off x="6723499" y="1894276"/>
            <a:ext cx="49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9455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EC54C-B25E-72CE-5ABA-E2CE4416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the cost of insertion sort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533922-1460-E289-9C39-3441880BA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69" y="1359243"/>
            <a:ext cx="5290675" cy="2629256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C182FCB-F030-768E-E405-BDFC1E1A0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004002"/>
              </p:ext>
            </p:extLst>
          </p:nvPr>
        </p:nvGraphicFramePr>
        <p:xfrm>
          <a:off x="5597612" y="813623"/>
          <a:ext cx="3249826" cy="42526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94227">
                  <a:extLst>
                    <a:ext uri="{9D8B030D-6E8A-4147-A177-3AD203B41FA5}">
                      <a16:colId xmlns:a16="http://schemas.microsoft.com/office/drawing/2014/main" val="4253115426"/>
                    </a:ext>
                  </a:extLst>
                </a:gridCol>
                <a:gridCol w="1098053">
                  <a:extLst>
                    <a:ext uri="{9D8B030D-6E8A-4147-A177-3AD203B41FA5}">
                      <a16:colId xmlns:a16="http://schemas.microsoft.com/office/drawing/2014/main" val="2178548549"/>
                    </a:ext>
                  </a:extLst>
                </a:gridCol>
                <a:gridCol w="1357546">
                  <a:extLst>
                    <a:ext uri="{9D8B030D-6E8A-4147-A177-3AD203B41FA5}">
                      <a16:colId xmlns:a16="http://schemas.microsoft.com/office/drawing/2014/main" val="228044042"/>
                    </a:ext>
                  </a:extLst>
                </a:gridCol>
              </a:tblGrid>
              <a:tr h="474661">
                <a:tc>
                  <a:txBody>
                    <a:bodyPr/>
                    <a:lstStyle/>
                    <a:p>
                      <a:r>
                        <a:rPr lang="en-US" dirty="0"/>
                        <a:t>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457082"/>
                  </a:ext>
                </a:extLst>
              </a:tr>
              <a:tr h="39965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505373"/>
                  </a:ext>
                </a:extLst>
              </a:tr>
              <a:tr h="39965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95920"/>
                  </a:ext>
                </a:extLst>
              </a:tr>
              <a:tr h="39965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45962"/>
                  </a:ext>
                </a:extLst>
              </a:tr>
              <a:tr h="39965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25686"/>
                  </a:ext>
                </a:extLst>
              </a:tr>
              <a:tr h="486503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53043"/>
                  </a:ext>
                </a:extLst>
              </a:tr>
              <a:tr h="556054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309651"/>
                  </a:ext>
                </a:extLst>
              </a:tr>
              <a:tr h="54369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7398"/>
                  </a:ext>
                </a:extLst>
              </a:tr>
              <a:tr h="593125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4040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544D94-C9AB-1A0A-125E-2B9A28CA08D0}"/>
                  </a:ext>
                </a:extLst>
              </p:cNvPr>
              <p:cNvSpPr txBox="1"/>
              <p:nvPr/>
            </p:nvSpPr>
            <p:spPr>
              <a:xfrm>
                <a:off x="6663230" y="1220124"/>
                <a:ext cx="67962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544D94-C9AB-1A0A-125E-2B9A28CA0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230" y="1220124"/>
                <a:ext cx="67962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F2267A-B573-7298-0B06-1752D460FEE4}"/>
                  </a:ext>
                </a:extLst>
              </p:cNvPr>
              <p:cNvSpPr txBox="1"/>
              <p:nvPr/>
            </p:nvSpPr>
            <p:spPr>
              <a:xfrm>
                <a:off x="6694122" y="1620234"/>
                <a:ext cx="61783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F2267A-B573-7298-0B06-1752D460F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122" y="1620234"/>
                <a:ext cx="61783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FF4407-FF0B-94BE-8C24-02B69D5240B3}"/>
                  </a:ext>
                </a:extLst>
              </p:cNvPr>
              <p:cNvSpPr txBox="1"/>
              <p:nvPr/>
            </p:nvSpPr>
            <p:spPr>
              <a:xfrm>
                <a:off x="6663230" y="2396858"/>
                <a:ext cx="61783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FF4407-FF0B-94BE-8C24-02B69D524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230" y="2396858"/>
                <a:ext cx="61783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FAC92B-889D-DE0F-CD46-709390A16AE2}"/>
                  </a:ext>
                </a:extLst>
              </p:cNvPr>
              <p:cNvSpPr txBox="1"/>
              <p:nvPr/>
            </p:nvSpPr>
            <p:spPr>
              <a:xfrm>
                <a:off x="6675585" y="2908152"/>
                <a:ext cx="61783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FAC92B-889D-DE0F-CD46-709390A16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585" y="2908152"/>
                <a:ext cx="617838" cy="400110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A75917-9E6B-BC61-AA49-446BADA71B6F}"/>
                  </a:ext>
                </a:extLst>
              </p:cNvPr>
              <p:cNvSpPr txBox="1"/>
              <p:nvPr/>
            </p:nvSpPr>
            <p:spPr>
              <a:xfrm>
                <a:off x="6663229" y="3448161"/>
                <a:ext cx="61783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A75917-9E6B-BC61-AA49-446BADA71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229" y="3448161"/>
                <a:ext cx="61783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F2F287D-2316-AEEF-9887-4728DCDAD59E}"/>
                  </a:ext>
                </a:extLst>
              </p:cNvPr>
              <p:cNvSpPr txBox="1"/>
              <p:nvPr/>
            </p:nvSpPr>
            <p:spPr>
              <a:xfrm>
                <a:off x="6694122" y="3916270"/>
                <a:ext cx="61783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F2F287D-2316-AEEF-9887-4728DCDAD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122" y="3916270"/>
                <a:ext cx="61783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16A3AA-00B3-9E15-EEAE-52DF8E5BF285}"/>
                  </a:ext>
                </a:extLst>
              </p:cNvPr>
              <p:cNvSpPr txBox="1"/>
              <p:nvPr/>
            </p:nvSpPr>
            <p:spPr>
              <a:xfrm>
                <a:off x="6681765" y="4528180"/>
                <a:ext cx="61783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16A3AA-00B3-9E15-EEAE-52DF8E5BF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765" y="4528180"/>
                <a:ext cx="61783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959C0E0-6404-57F4-A565-3B2BE6AC0F13}"/>
              </a:ext>
            </a:extLst>
          </p:cNvPr>
          <p:cNvSpPr txBox="1"/>
          <p:nvPr/>
        </p:nvSpPr>
        <p:spPr>
          <a:xfrm>
            <a:off x="6723499" y="2031977"/>
            <a:ext cx="49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8044F6-1729-1C23-CAB3-B96BD3399D38}"/>
                  </a:ext>
                </a:extLst>
              </p:cNvPr>
              <p:cNvSpPr txBox="1"/>
              <p:nvPr/>
            </p:nvSpPr>
            <p:spPr>
              <a:xfrm>
                <a:off x="784353" y="4220404"/>
                <a:ext cx="398535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kern="1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as the number of times the line 5 executed for that value of </a:t>
                </a:r>
                <a:r>
                  <a:rPr lang="en-US" sz="2000" kern="100" dirty="0" err="1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endParaRPr lang="en-US" sz="2000" kern="1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8044F6-1729-1C23-CAB3-B96BD3399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53" y="4220404"/>
                <a:ext cx="3985355" cy="707886"/>
              </a:xfrm>
              <a:prstGeom prst="rect">
                <a:avLst/>
              </a:prstGeom>
              <a:blipFill>
                <a:blip r:embed="rId11"/>
                <a:stretch>
                  <a:fillRect l="-1270" t="-5357" r="-158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3FBAFA-FF18-51FB-7F71-6FD4A532FB91}"/>
                  </a:ext>
                </a:extLst>
              </p:cNvPr>
              <p:cNvSpPr txBox="1"/>
              <p:nvPr/>
            </p:nvSpPr>
            <p:spPr>
              <a:xfrm>
                <a:off x="7820167" y="1281909"/>
                <a:ext cx="4070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3FBAFA-FF18-51FB-7F71-6FD4A532F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167" y="1281909"/>
                <a:ext cx="407035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030F48-B75F-CF7E-7D10-E2A85E73F0C7}"/>
                  </a:ext>
                </a:extLst>
              </p:cNvPr>
              <p:cNvSpPr txBox="1"/>
              <p:nvPr/>
            </p:nvSpPr>
            <p:spPr>
              <a:xfrm>
                <a:off x="7595651" y="1655720"/>
                <a:ext cx="8560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030F48-B75F-CF7E-7D10-E2A85E73F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651" y="1655720"/>
                <a:ext cx="85606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2512B3-BA9B-5E43-F075-162CAC9124DF}"/>
                  </a:ext>
                </a:extLst>
              </p:cNvPr>
              <p:cNvSpPr txBox="1"/>
              <p:nvPr/>
            </p:nvSpPr>
            <p:spPr>
              <a:xfrm>
                <a:off x="7581476" y="2056225"/>
                <a:ext cx="8560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2512B3-BA9B-5E43-F075-162CAC912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76" y="2056225"/>
                <a:ext cx="856068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4E6F1E-9F78-8E30-161C-0139A149FBCE}"/>
                  </a:ext>
                </a:extLst>
              </p:cNvPr>
              <p:cNvSpPr txBox="1"/>
              <p:nvPr/>
            </p:nvSpPr>
            <p:spPr>
              <a:xfrm>
                <a:off x="7581476" y="2473816"/>
                <a:ext cx="8560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4E6F1E-9F78-8E30-161C-0139A149F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76" y="2473816"/>
                <a:ext cx="856068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D6E5B3-A4E8-D49E-97EF-CA54EF40126C}"/>
                  </a:ext>
                </a:extLst>
              </p:cNvPr>
              <p:cNvSpPr txBox="1"/>
              <p:nvPr/>
            </p:nvSpPr>
            <p:spPr>
              <a:xfrm>
                <a:off x="7408403" y="2802564"/>
                <a:ext cx="1313960" cy="576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D6E5B3-A4E8-D49E-97EF-CA54EF401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403" y="2802564"/>
                <a:ext cx="1313960" cy="576055"/>
              </a:xfrm>
              <a:prstGeom prst="rect">
                <a:avLst/>
              </a:prstGeom>
              <a:blipFill>
                <a:blip r:embed="rId15"/>
                <a:stretch>
                  <a:fillRect l="-37500" t="-150000" b="-2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88B8CD-7F14-F0CE-0162-5D85A3EC226F}"/>
                  </a:ext>
                </a:extLst>
              </p:cNvPr>
              <p:cNvSpPr txBox="1"/>
              <p:nvPr/>
            </p:nvSpPr>
            <p:spPr>
              <a:xfrm>
                <a:off x="7510724" y="3315113"/>
                <a:ext cx="1313960" cy="576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−1)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88B8CD-7F14-F0CE-0162-5D85A3EC2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724" y="3315113"/>
                <a:ext cx="1313960" cy="576055"/>
              </a:xfrm>
              <a:prstGeom prst="rect">
                <a:avLst/>
              </a:prstGeom>
              <a:blipFill>
                <a:blip r:embed="rId16"/>
                <a:stretch>
                  <a:fillRect l="-55238" t="-152174" b="-2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926708-DC41-A98D-EFBE-EC2CB6E3E799}"/>
                  </a:ext>
                </a:extLst>
              </p:cNvPr>
              <p:cNvSpPr txBox="1"/>
              <p:nvPr/>
            </p:nvSpPr>
            <p:spPr>
              <a:xfrm>
                <a:off x="7570222" y="3891168"/>
                <a:ext cx="1313960" cy="576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−1)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926708-DC41-A98D-EFBE-EC2CB6E3E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222" y="3891168"/>
                <a:ext cx="1313960" cy="576055"/>
              </a:xfrm>
              <a:prstGeom prst="rect">
                <a:avLst/>
              </a:prstGeom>
              <a:blipFill>
                <a:blip r:embed="rId17"/>
                <a:stretch>
                  <a:fillRect l="-55769" t="-152174" b="-2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3ACA113-72DF-C82D-AB49-75F08F3C6F55}"/>
                  </a:ext>
                </a:extLst>
              </p:cNvPr>
              <p:cNvSpPr txBox="1"/>
              <p:nvPr/>
            </p:nvSpPr>
            <p:spPr>
              <a:xfrm>
                <a:off x="7739670" y="4549948"/>
                <a:ext cx="8560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3ACA113-72DF-C82D-AB49-75F08F3C6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670" y="4549948"/>
                <a:ext cx="856068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70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1" grpId="0"/>
      <p:bldP spid="25" grpId="0"/>
      <p:bldP spid="26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6B6D-BBCA-A85B-7B57-57592DA25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</a:t>
            </a:r>
            <a:r>
              <a:rPr lang="en-US"/>
              <a:t>this lecture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2E5E4-BE53-AAD4-9DCB-AC2DEF645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RAM Computation Model</a:t>
            </a:r>
          </a:p>
          <a:p>
            <a:pPr lvl="1"/>
            <a:r>
              <a:rPr lang="en-US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model of computation that we assume to use in typical algorithm language</a:t>
            </a:r>
          </a:p>
          <a:p>
            <a:pPr lvl="1"/>
            <a:r>
              <a:rPr lang="en-US" dirty="0"/>
              <a:t>A general and abstract model of modern CMOS computer</a:t>
            </a:r>
          </a:p>
          <a:p>
            <a:r>
              <a:rPr lang="en-US" dirty="0"/>
              <a:t>Worst-Case Analysis </a:t>
            </a:r>
          </a:p>
          <a:p>
            <a:pPr lvl="1"/>
            <a:r>
              <a:rPr lang="en-US" dirty="0"/>
              <a:t>How to analyze an algorithm and find its runtime efficiency</a:t>
            </a:r>
          </a:p>
          <a:p>
            <a:pPr lvl="1"/>
            <a:r>
              <a:rPr lang="en-US" dirty="0"/>
              <a:t>With an example of insertion sorting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68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49AB7-0B38-E4EE-EF13-00EF73FC2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the runtime cost for insertion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04796-0AFD-30BE-65D5-C9FC1DC22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702469"/>
            <a:ext cx="8377238" cy="2176655"/>
          </a:xfrm>
        </p:spPr>
        <p:txBody>
          <a:bodyPr/>
          <a:lstStyle/>
          <a:p>
            <a:r>
              <a:rPr lang="en-US" dirty="0"/>
              <a:t>Sum the runtime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D2A161-4862-24B9-B76E-E471EDA11049}"/>
                  </a:ext>
                </a:extLst>
              </p:cNvPr>
              <p:cNvSpPr txBox="1"/>
              <p:nvPr/>
            </p:nvSpPr>
            <p:spPr>
              <a:xfrm>
                <a:off x="679621" y="1118150"/>
                <a:ext cx="6388444" cy="1602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D2A161-4862-24B9-B76E-E471EDA11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21" y="1118150"/>
                <a:ext cx="6388444" cy="1602555"/>
              </a:xfrm>
              <a:prstGeom prst="rect">
                <a:avLst/>
              </a:prstGeom>
              <a:blipFill>
                <a:blip r:embed="rId2"/>
                <a:stretch>
                  <a:fillRect t="-48438" b="-9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93C3E83-30C0-147F-1CC1-C61407770DD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96666" y="3244396"/>
                <a:ext cx="8280622" cy="1561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FF99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96875" indent="-27463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9217E"/>
                  </a:buClr>
                  <a:buSzPct val="9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elvetica Neue"/>
                    <a:ea typeface="+mn-ea"/>
                    <a:cs typeface="+mn-cs"/>
                  </a:defRPr>
                </a:lvl1pPr>
                <a:lvl2pPr marL="573088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9217E"/>
                  </a:buClr>
                  <a:buFontTx/>
                  <a:buNone/>
                  <a:defRPr sz="2000">
                    <a:solidFill>
                      <a:schemeClr val="tx1"/>
                    </a:solidFill>
                    <a:latin typeface="Helvetica Neue"/>
                    <a:ea typeface="Arial" charset="0"/>
                    <a:cs typeface="+mn-cs"/>
                  </a:defRPr>
                </a:lvl2pPr>
                <a:lvl3pPr marL="103663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9217E"/>
                  </a:buClr>
                  <a:buFontTx/>
                  <a:buNone/>
                  <a:defRPr sz="2000">
                    <a:solidFill>
                      <a:schemeClr val="tx1"/>
                    </a:solidFill>
                    <a:latin typeface="Helvetica Neue"/>
                    <a:ea typeface="Arial" charset="0"/>
                    <a:cs typeface="+mn-cs"/>
                  </a:defRPr>
                </a:lvl3pPr>
                <a:lvl4pPr marL="143192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9217E"/>
                  </a:buClr>
                  <a:buFontTx/>
                  <a:buNone/>
                  <a:defRPr>
                    <a:solidFill>
                      <a:schemeClr val="tx1"/>
                    </a:solidFill>
                    <a:latin typeface="Helvetica Neue"/>
                    <a:ea typeface="Arial" charset="0"/>
                    <a:cs typeface="+mn-cs"/>
                  </a:defRPr>
                </a:lvl4pPr>
                <a:lvl5pPr marL="18288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9217E"/>
                  </a:buClr>
                  <a:buFontTx/>
                  <a:buNone/>
                  <a:defRPr sz="1600">
                    <a:solidFill>
                      <a:schemeClr val="tx1"/>
                    </a:solidFill>
                    <a:latin typeface="Helvetica Neue"/>
                    <a:ea typeface="Arial" charset="0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Arial" charset="0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Arial" charset="0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Arial" charset="0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Arial" charset="0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kern="0" dirty="0"/>
                  <a:t> is constants, </a:t>
                </a:r>
                <a:r>
                  <a:rPr lang="en-US" i="1" kern="0" dirty="0"/>
                  <a:t>n</a:t>
                </a:r>
                <a:r>
                  <a:rPr lang="en-US" kern="0" dirty="0"/>
                  <a:t> is input size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kern="0" dirty="0"/>
                  <a:t> depends on the inputs</a:t>
                </a:r>
              </a:p>
              <a:p>
                <a:r>
                  <a:rPr lang="en-US" kern="0" dirty="0"/>
                  <a:t>Running time analysis need to discuss different scenarios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kern="0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93C3E83-30C0-147F-1CC1-C61407770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666" y="3244396"/>
                <a:ext cx="8280622" cy="1561907"/>
              </a:xfrm>
              <a:prstGeom prst="rect">
                <a:avLst/>
              </a:prstGeom>
              <a:blipFill>
                <a:blip r:embed="rId3"/>
                <a:stretch>
                  <a:fillRect t="-24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99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3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8FA7E-2C9A-132C-252C-DD27B2239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Best-case for insertion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87FDB3-77DE-96D8-F8C2-4C4305407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050" y="702470"/>
                <a:ext cx="8377238" cy="2189012"/>
              </a:xfrm>
            </p:spPr>
            <p:txBody>
              <a:bodyPr/>
              <a:lstStyle/>
              <a:p>
                <a:r>
                  <a:rPr lang="en-US" dirty="0"/>
                  <a:t>In which scenario does the algorithm runs the fastest?</a:t>
                </a:r>
              </a:p>
              <a:p>
                <a:r>
                  <a:rPr lang="en-US" dirty="0"/>
                  <a:t>When the input has already be in order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for all </a:t>
                </a:r>
                <a:r>
                  <a:rPr lang="en-US" dirty="0" err="1"/>
                  <a:t>i</a:t>
                </a:r>
                <a:endParaRPr lang="en-US" dirty="0"/>
              </a:p>
              <a:p>
                <a:r>
                  <a:rPr lang="en-US" dirty="0"/>
                  <a:t>The best-case running time is </a:t>
                </a:r>
                <a:r>
                  <a:rPr lang="en-US" dirty="0">
                    <a:solidFill>
                      <a:srgbClr val="0070C0"/>
                    </a:solidFill>
                  </a:rPr>
                  <a:t>linear function </a:t>
                </a:r>
                <a:r>
                  <a:rPr lang="en-US" dirty="0"/>
                  <a:t>of </a:t>
                </a:r>
                <a:r>
                  <a:rPr lang="en-US" i="1" dirty="0">
                    <a:solidFill>
                      <a:srgbClr val="0070C0"/>
                    </a:solidFill>
                  </a:rPr>
                  <a:t>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87FDB3-77DE-96D8-F8C2-4C4305407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50" y="702470"/>
                <a:ext cx="8377238" cy="2189012"/>
              </a:xfrm>
              <a:blipFill>
                <a:blip r:embed="rId2"/>
                <a:stretch>
                  <a:fillRect t="-1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0B426D4-2E94-99F6-E4B3-EC1C9D5EC0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960" r="10067" b="34557"/>
          <a:stretch/>
        </p:blipFill>
        <p:spPr>
          <a:xfrm>
            <a:off x="943748" y="2836362"/>
            <a:ext cx="4450620" cy="23323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795CF78-15A5-D4EB-F110-7C691ADEB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674489"/>
              </p:ext>
            </p:extLst>
          </p:nvPr>
        </p:nvGraphicFramePr>
        <p:xfrm>
          <a:off x="1054443" y="3295307"/>
          <a:ext cx="6096000" cy="370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96297658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735694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7473062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5946222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52634728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931813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545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026F2AB-B46B-C01B-F528-51AD5B445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781443"/>
              </p:ext>
            </p:extLst>
          </p:nvPr>
        </p:nvGraphicFramePr>
        <p:xfrm>
          <a:off x="1054443" y="4255610"/>
          <a:ext cx="6096000" cy="370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96297658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735694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7473062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5946222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52634728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931813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5458"/>
                  </a:ext>
                </a:extLst>
              </a:tr>
            </a:tbl>
          </a:graphicData>
        </a:graphic>
      </p:graphicFrame>
      <p:sp>
        <p:nvSpPr>
          <p:cNvPr id="9" name="Down Arrow 8">
            <a:extLst>
              <a:ext uri="{FF2B5EF4-FFF2-40B4-BE49-F238E27FC236}">
                <a16:creationId xmlns:a16="http://schemas.microsoft.com/office/drawing/2014/main" id="{6CE6CDBD-304A-5377-6805-B006C8548678}"/>
              </a:ext>
            </a:extLst>
          </p:cNvPr>
          <p:cNvSpPr/>
          <p:nvPr/>
        </p:nvSpPr>
        <p:spPr bwMode="auto">
          <a:xfrm>
            <a:off x="3637199" y="3835011"/>
            <a:ext cx="951470" cy="251734"/>
          </a:xfrm>
          <a:prstGeom prst="downArrow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837934-A42E-C88C-A983-E6C025FD3576}"/>
                  </a:ext>
                </a:extLst>
              </p:cNvPr>
              <p:cNvSpPr txBox="1"/>
              <p:nvPr/>
            </p:nvSpPr>
            <p:spPr>
              <a:xfrm>
                <a:off x="490149" y="2293694"/>
                <a:ext cx="743825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837934-A42E-C88C-A983-E6C025FD3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49" y="2293694"/>
                <a:ext cx="7438253" cy="400110"/>
              </a:xfrm>
              <a:prstGeom prst="rect">
                <a:avLst/>
              </a:prstGeom>
              <a:blipFill>
                <a:blip r:embed="rId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35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8FA7E-2C9A-132C-252C-DD27B2239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for insertion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7FDB3-77DE-96D8-F8C2-4C4305407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702470"/>
            <a:ext cx="8377238" cy="2189012"/>
          </a:xfrm>
        </p:spPr>
        <p:txBody>
          <a:bodyPr/>
          <a:lstStyle/>
          <a:p>
            <a:r>
              <a:rPr lang="en-US" dirty="0"/>
              <a:t>In which scenario does the algorithm runs the slowest?</a:t>
            </a:r>
          </a:p>
          <a:p>
            <a:r>
              <a:rPr lang="en-US" dirty="0"/>
              <a:t>When the input is in a reserve sorted order</a:t>
            </a:r>
          </a:p>
          <a:p>
            <a:r>
              <a:rPr lang="en-US" dirty="0"/>
              <a:t>The while loop need to go to the front of array every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B426D4-2E94-99F6-E4B3-EC1C9D5EC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60" r="10067" b="34557"/>
          <a:stretch/>
        </p:blipFill>
        <p:spPr>
          <a:xfrm>
            <a:off x="943748" y="2836362"/>
            <a:ext cx="4450620" cy="23323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795CF78-15A5-D4EB-F110-7C691ADEB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08469"/>
              </p:ext>
            </p:extLst>
          </p:nvPr>
        </p:nvGraphicFramePr>
        <p:xfrm>
          <a:off x="1054443" y="3295307"/>
          <a:ext cx="6096000" cy="370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96297658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735694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7473062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5946222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52634728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931813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545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026F2AB-B46B-C01B-F528-51AD5B44507D}"/>
              </a:ext>
            </a:extLst>
          </p:cNvPr>
          <p:cNvGraphicFramePr>
            <a:graphicFrameLocks noGrp="1"/>
          </p:cNvGraphicFramePr>
          <p:nvPr/>
        </p:nvGraphicFramePr>
        <p:xfrm>
          <a:off x="1054443" y="4255610"/>
          <a:ext cx="6096000" cy="370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96297658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735694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7473062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5946222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52634728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931813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5458"/>
                  </a:ext>
                </a:extLst>
              </a:tr>
            </a:tbl>
          </a:graphicData>
        </a:graphic>
      </p:graphicFrame>
      <p:sp>
        <p:nvSpPr>
          <p:cNvPr id="9" name="Down Arrow 8">
            <a:extLst>
              <a:ext uri="{FF2B5EF4-FFF2-40B4-BE49-F238E27FC236}">
                <a16:creationId xmlns:a16="http://schemas.microsoft.com/office/drawing/2014/main" id="{6CE6CDBD-304A-5377-6805-B006C8548678}"/>
              </a:ext>
            </a:extLst>
          </p:cNvPr>
          <p:cNvSpPr/>
          <p:nvPr/>
        </p:nvSpPr>
        <p:spPr bwMode="auto">
          <a:xfrm>
            <a:off x="3637199" y="3835011"/>
            <a:ext cx="951470" cy="251734"/>
          </a:xfrm>
          <a:prstGeom prst="downArrow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591AD-7BE9-043C-F086-6818557FA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443" y="2029775"/>
            <a:ext cx="27940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2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71B58-507B-2B68-2CF9-60EDF0CDE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E89F5A-60D7-1987-B137-F09F876351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Key is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Line 5 would compare every element before </a:t>
                </a:r>
                <a:r>
                  <a:rPr lang="en-US" dirty="0" err="1"/>
                  <a:t>i</a:t>
                </a:r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=2, 3,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E89F5A-60D7-1987-B137-F09F876351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4AF6C9E-2A83-5622-9E05-8BC88DC5DC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960" r="10067" b="34557"/>
          <a:stretch/>
        </p:blipFill>
        <p:spPr>
          <a:xfrm>
            <a:off x="4169763" y="846924"/>
            <a:ext cx="4450620" cy="2332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B0E5F9-982D-CDE3-2353-DA035CB9563C}"/>
                  </a:ext>
                </a:extLst>
              </p:cNvPr>
              <p:cNvSpPr txBox="1"/>
              <p:nvPr/>
            </p:nvSpPr>
            <p:spPr>
              <a:xfrm>
                <a:off x="879491" y="1986117"/>
                <a:ext cx="4572000" cy="718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e>
                          </m:nary>
                        </m:e>
                      </m:nary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B0E5F9-982D-CDE3-2353-DA035CB95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91" y="1986117"/>
                <a:ext cx="4572000" cy="718274"/>
              </a:xfrm>
              <a:prstGeom prst="rect">
                <a:avLst/>
              </a:prstGeom>
              <a:blipFill>
                <a:blip r:embed="rId4"/>
                <a:stretch>
                  <a:fillRect l="-12465" t="-146552" b="-2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35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B15B2-895B-1709-A97D-F5AC259E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them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8E557-9213-3CE6-3203-CF1C9DD46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702469"/>
            <a:ext cx="8496815" cy="1521747"/>
          </a:xfrm>
        </p:spPr>
        <p:txBody>
          <a:bodyPr/>
          <a:lstStyle/>
          <a:p>
            <a:r>
              <a:rPr lang="en-US" dirty="0"/>
              <a:t>The T(n) is a </a:t>
            </a:r>
            <a:r>
              <a:rPr lang="en-US" dirty="0">
                <a:solidFill>
                  <a:srgbClr val="FF0000"/>
                </a:solidFill>
              </a:rPr>
              <a:t>quadratic</a:t>
            </a:r>
            <a:r>
              <a:rPr lang="en-US" dirty="0"/>
              <a:t> function of </a:t>
            </a:r>
            <a:r>
              <a:rPr lang="en-US" i="1" dirty="0">
                <a:solidFill>
                  <a:srgbClr val="0070C0"/>
                </a:solidFill>
              </a:rPr>
              <a:t>n</a:t>
            </a:r>
          </a:p>
          <a:p>
            <a:r>
              <a:rPr lang="en-US" dirty="0"/>
              <a:t>What if the linear term coefficient much larger than the quadratic?</a:t>
            </a:r>
          </a:p>
          <a:p>
            <a:pPr lvl="1"/>
            <a:r>
              <a:rPr lang="en-US" dirty="0"/>
              <a:t>Still quadratic growth -&gt; asymptotic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68B988-EF39-259C-ACC8-56502D0CAF07}"/>
                  </a:ext>
                </a:extLst>
              </p:cNvPr>
              <p:cNvSpPr txBox="1"/>
              <p:nvPr/>
            </p:nvSpPr>
            <p:spPr>
              <a:xfrm>
                <a:off x="593124" y="1763644"/>
                <a:ext cx="5980671" cy="3133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68B988-EF39-259C-ACC8-56502D0CA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24" y="1763644"/>
                <a:ext cx="5980671" cy="3133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2CC8695-9F4E-C6F2-1B5A-5F75462D9728}"/>
              </a:ext>
            </a:extLst>
          </p:cNvPr>
          <p:cNvSpPr txBox="1"/>
          <p:nvPr/>
        </p:nvSpPr>
        <p:spPr>
          <a:xfrm>
            <a:off x="6073659" y="3517847"/>
            <a:ext cx="1463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Quadratic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02725-4268-CCDE-42A6-E0E877078577}"/>
              </a:ext>
            </a:extLst>
          </p:cNvPr>
          <p:cNvSpPr txBox="1"/>
          <p:nvPr/>
        </p:nvSpPr>
        <p:spPr>
          <a:xfrm>
            <a:off x="6073659" y="4044585"/>
            <a:ext cx="1463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linear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473EF-E943-439B-1169-852757E287DD}"/>
              </a:ext>
            </a:extLst>
          </p:cNvPr>
          <p:cNvSpPr txBox="1"/>
          <p:nvPr/>
        </p:nvSpPr>
        <p:spPr>
          <a:xfrm>
            <a:off x="6073659" y="4497867"/>
            <a:ext cx="1463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Constant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509CE5B1-C40A-4422-CAC2-1779BAFB18A7}"/>
              </a:ext>
            </a:extLst>
          </p:cNvPr>
          <p:cNvSpPr/>
          <p:nvPr/>
        </p:nvSpPr>
        <p:spPr bwMode="auto">
          <a:xfrm flipH="1">
            <a:off x="5383998" y="3617639"/>
            <a:ext cx="593124" cy="300318"/>
          </a:xfrm>
          <a:prstGeom prst="rightArrow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1DE252FF-4DEA-EE4A-79B2-B8FD6E52A650}"/>
              </a:ext>
            </a:extLst>
          </p:cNvPr>
          <p:cNvSpPr/>
          <p:nvPr/>
        </p:nvSpPr>
        <p:spPr bwMode="auto">
          <a:xfrm flipH="1">
            <a:off x="5383998" y="4094481"/>
            <a:ext cx="593124" cy="300318"/>
          </a:xfrm>
          <a:prstGeom prst="rightArrow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199D122-84AF-8D42-604A-2A391D330A43}"/>
              </a:ext>
            </a:extLst>
          </p:cNvPr>
          <p:cNvSpPr/>
          <p:nvPr/>
        </p:nvSpPr>
        <p:spPr bwMode="auto">
          <a:xfrm flipH="1">
            <a:off x="5383998" y="4597659"/>
            <a:ext cx="593124" cy="300318"/>
          </a:xfrm>
          <a:prstGeom prst="rightArrow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B5D5-47DD-E5C8-ED3D-D798FC60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 number in a sorted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8E952-F5EF-2C17-F7B0-04C0958BB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Input</a:t>
            </a:r>
            <a:r>
              <a:rPr lang="en-US" dirty="0"/>
              <a:t>: In the memory, a set</a:t>
            </a:r>
            <a:r>
              <a:rPr lang="en-US" dirty="0">
                <a:solidFill>
                  <a:srgbClr val="FF0000"/>
                </a:solidFill>
              </a:rPr>
              <a:t> S </a:t>
            </a:r>
            <a:r>
              <a:rPr lang="en-US" dirty="0"/>
              <a:t>of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/>
              <a:t> integers have been sorted in </a:t>
            </a:r>
            <a:r>
              <a:rPr lang="en-US" dirty="0">
                <a:solidFill>
                  <a:srgbClr val="FF0000"/>
                </a:solidFill>
              </a:rPr>
              <a:t>ascending</a:t>
            </a:r>
            <a:r>
              <a:rPr lang="en-US" dirty="0"/>
              <a:t> order in an array </a:t>
            </a:r>
            <a:r>
              <a:rPr lang="en-US" i="1" dirty="0">
                <a:solidFill>
                  <a:srgbClr val="FF0000"/>
                </a:solidFill>
              </a:rPr>
              <a:t>Array</a:t>
            </a:r>
            <a:r>
              <a:rPr lang="en-US" dirty="0"/>
              <a:t>. Another integer </a:t>
            </a:r>
            <a:r>
              <a:rPr lang="en-US" i="1" dirty="0">
                <a:solidFill>
                  <a:srgbClr val="FF0000"/>
                </a:solidFill>
              </a:rPr>
              <a:t>q</a:t>
            </a:r>
            <a:r>
              <a:rPr lang="en-US" dirty="0"/>
              <a:t>, the target, is given.</a:t>
            </a:r>
          </a:p>
          <a:p>
            <a:r>
              <a:rPr lang="en-US" b="1" dirty="0"/>
              <a:t>Output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-1 </a:t>
            </a:r>
            <a:r>
              <a:rPr lang="en-US" dirty="0"/>
              <a:t>if q is not in S. A nonnegative integer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where </a:t>
            </a:r>
            <a:r>
              <a:rPr lang="en-US" dirty="0">
                <a:solidFill>
                  <a:srgbClr val="FF0000"/>
                </a:solidFill>
              </a:rPr>
              <a:t>Array[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] = q.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Problem input size is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+1</a:t>
            </a:r>
          </a:p>
          <a:p>
            <a:r>
              <a:rPr lang="en-US" dirty="0"/>
              <a:t>A straightforward way is linear search</a:t>
            </a:r>
          </a:p>
          <a:p>
            <a:pPr lvl="1"/>
            <a:r>
              <a:rPr lang="en-US" dirty="0"/>
              <a:t>Worst-case time complexity linear to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</a:p>
          <a:p>
            <a:r>
              <a:rPr lang="en-US" dirty="0"/>
              <a:t>A more efficient algorithm is binary search</a:t>
            </a:r>
          </a:p>
        </p:txBody>
      </p:sp>
    </p:spTree>
    <p:extLst>
      <p:ext uri="{BB962C8B-B14F-4D97-AF65-F5344CB8AC3E}">
        <p14:creationId xmlns:p14="http://schemas.microsoft.com/office/powerpoint/2010/main" val="419047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8939B-0E10-DA20-C702-8FA0297F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binary search</a:t>
            </a:r>
          </a:p>
        </p:txBody>
      </p:sp>
      <p:pic>
        <p:nvPicPr>
          <p:cNvPr id="4" name="Picture 2" descr="Difference Between Linear Search and Binary Search - Scaler Topics">
            <a:extLst>
              <a:ext uri="{FF2B5EF4-FFF2-40B4-BE49-F238E27FC236}">
                <a16:creationId xmlns:a16="http://schemas.microsoft.com/office/drawing/2014/main" id="{FCD1A6B2-05C6-20A1-D075-BF0FFB3BF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3" t="16096" r="23748" b="69249"/>
          <a:stretch/>
        </p:blipFill>
        <p:spPr bwMode="auto">
          <a:xfrm>
            <a:off x="506628" y="1628403"/>
            <a:ext cx="4065372" cy="132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ifference Between Linear Search and Binary Search - Scaler Topics">
            <a:extLst>
              <a:ext uri="{FF2B5EF4-FFF2-40B4-BE49-F238E27FC236}">
                <a16:creationId xmlns:a16="http://schemas.microsoft.com/office/drawing/2014/main" id="{B2BFCF7B-89D4-5EFB-34E9-D8C7C4C34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8" t="32731" r="23689" b="50000"/>
          <a:stretch/>
        </p:blipFill>
        <p:spPr bwMode="auto">
          <a:xfrm>
            <a:off x="506628" y="2989503"/>
            <a:ext cx="4138488" cy="155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95E45F-33BD-341B-4803-3A966F2456A5}"/>
              </a:ext>
            </a:extLst>
          </p:cNvPr>
          <p:cNvSpPr txBox="1"/>
          <p:nvPr/>
        </p:nvSpPr>
        <p:spPr>
          <a:xfrm>
            <a:off x="638040" y="790622"/>
            <a:ext cx="3660828" cy="408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Try to find 7 in 1,2,…,10</a:t>
            </a:r>
          </a:p>
        </p:txBody>
      </p:sp>
      <p:pic>
        <p:nvPicPr>
          <p:cNvPr id="6" name="Picture 2" descr="Difference Between Linear Search and Binary Search - Scaler Topics">
            <a:extLst>
              <a:ext uri="{FF2B5EF4-FFF2-40B4-BE49-F238E27FC236}">
                <a16:creationId xmlns:a16="http://schemas.microsoft.com/office/drawing/2014/main" id="{25D1C617-0B03-0E77-BE3C-B01F1C4E1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5" t="51948" r="22892" b="32352"/>
          <a:stretch/>
        </p:blipFill>
        <p:spPr bwMode="auto">
          <a:xfrm>
            <a:off x="4954126" y="1649736"/>
            <a:ext cx="3940492" cy="133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ifference Between Linear Search and Binary Search - Scaler Topics">
            <a:extLst>
              <a:ext uri="{FF2B5EF4-FFF2-40B4-BE49-F238E27FC236}">
                <a16:creationId xmlns:a16="http://schemas.microsoft.com/office/drawing/2014/main" id="{D9A405E9-62F8-24D7-8E74-6A409D879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7" t="69763" r="21550" b="14344"/>
          <a:stretch/>
        </p:blipFill>
        <p:spPr bwMode="auto">
          <a:xfrm>
            <a:off x="4885337" y="3062271"/>
            <a:ext cx="4009281" cy="133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19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0D719-1189-077E-A86E-2DA4BD4ED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for binary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5CDFA-6389-D1C9-4EE3-C3518A4E2F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200"/>
          <a:stretch/>
        </p:blipFill>
        <p:spPr>
          <a:xfrm>
            <a:off x="199869" y="1074117"/>
            <a:ext cx="4536375" cy="3645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8BF63B-FAAC-1F81-51EC-23840A19C03B}"/>
              </a:ext>
            </a:extLst>
          </p:cNvPr>
          <p:cNvSpPr txBox="1"/>
          <p:nvPr/>
        </p:nvSpPr>
        <p:spPr>
          <a:xfrm>
            <a:off x="5610395" y="1935678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times?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22D0DA56-5A1C-8F42-EBFC-E43E8E566390}"/>
              </a:ext>
            </a:extLst>
          </p:cNvPr>
          <p:cNvSpPr/>
          <p:nvPr/>
        </p:nvSpPr>
        <p:spPr bwMode="auto">
          <a:xfrm flipH="1">
            <a:off x="3621973" y="1985691"/>
            <a:ext cx="1900051" cy="300083"/>
          </a:xfrm>
          <a:prstGeom prst="rightArrow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1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E993A-0114-A429-4666-0AEADF5A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by different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EB2EC-22CE-5296-4A3A-D43458A3F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us compare </a:t>
            </a:r>
            <a:r>
              <a:rPr lang="en-US" i="1" dirty="0"/>
              <a:t>q</a:t>
            </a:r>
            <a:r>
              <a:rPr lang="en-US" dirty="0"/>
              <a:t> to different elements in the </a:t>
            </a:r>
            <a:r>
              <a:rPr lang="en-US" dirty="0">
                <a:solidFill>
                  <a:srgbClr val="FF0000"/>
                </a:solidFill>
              </a:rPr>
              <a:t>Mid</a:t>
            </a:r>
            <a:r>
              <a:rPr lang="en-US" dirty="0"/>
              <a:t> location</a:t>
            </a:r>
          </a:p>
          <a:p>
            <a:endParaRPr lang="en-US" dirty="0"/>
          </a:p>
          <a:p>
            <a:r>
              <a:rPr lang="en-US" dirty="0"/>
              <a:t>Case 1: q = Array[Mid]</a:t>
            </a:r>
          </a:p>
          <a:p>
            <a:pPr lvl="1"/>
            <a:r>
              <a:rPr lang="en-US" dirty="0"/>
              <a:t>We have found q</a:t>
            </a:r>
          </a:p>
          <a:p>
            <a:r>
              <a:rPr lang="en-US" dirty="0"/>
              <a:t>Case 2: q &lt; Array[Mid]</a:t>
            </a:r>
          </a:p>
          <a:p>
            <a:pPr lvl="1"/>
            <a:r>
              <a:rPr lang="en-US" dirty="0"/>
              <a:t>We can immediately forget about the second half of array remaining</a:t>
            </a:r>
          </a:p>
          <a:p>
            <a:r>
              <a:rPr lang="en-US" dirty="0"/>
              <a:t>Case 3: q &gt; Array[Mid]</a:t>
            </a:r>
          </a:p>
          <a:p>
            <a:pPr lvl="1"/>
            <a:r>
              <a:rPr lang="en-US" dirty="0"/>
              <a:t>We can forget about the first half</a:t>
            </a:r>
          </a:p>
          <a:p>
            <a:pPr lvl="1"/>
            <a:endParaRPr lang="en-US" dirty="0"/>
          </a:p>
          <a:p>
            <a:r>
              <a:rPr lang="en-US" dirty="0"/>
              <a:t>In summary, we have at most n/2 elements left.</a:t>
            </a:r>
          </a:p>
        </p:txBody>
      </p:sp>
    </p:spTree>
    <p:extLst>
      <p:ext uri="{BB962C8B-B14F-4D97-AF65-F5344CB8AC3E}">
        <p14:creationId xmlns:p14="http://schemas.microsoft.com/office/powerpoint/2010/main" val="100505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AB595-D73D-AC89-DA7E-B61AE383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the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B9763A-4D61-6415-7AB1-6DB33F98D8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call the integers remaining active elements </a:t>
                </a:r>
                <a:r>
                  <a:rPr lang="en-US" i="1" dirty="0">
                    <a:solidFill>
                      <a:srgbClr val="FF0000"/>
                    </a:solidFill>
                  </a:rPr>
                  <a:t>p</a:t>
                </a:r>
              </a:p>
              <a:p>
                <a:pPr lvl="1"/>
                <a:r>
                  <a:rPr lang="en-US" i="1" dirty="0"/>
                  <a:t>p =high – low + 1</a:t>
                </a:r>
              </a:p>
              <a:p>
                <a:r>
                  <a:rPr lang="en-US" dirty="0"/>
                  <a:t>At beginning, </a:t>
                </a:r>
                <a:r>
                  <a:rPr lang="en-US" i="1" dirty="0"/>
                  <a:t>p = n</a:t>
                </a:r>
              </a:p>
              <a:p>
                <a:r>
                  <a:rPr lang="en-US" dirty="0"/>
                  <a:t>After the first iteration, </a:t>
                </a:r>
                <a:r>
                  <a:rPr lang="en-US" i="1" dirty="0"/>
                  <a:t>p</a:t>
                </a:r>
                <a:r>
                  <a:rPr lang="en-US" dirty="0"/>
                  <a:t> is at most </a:t>
                </a:r>
                <a:r>
                  <a:rPr lang="en-US" i="1" dirty="0"/>
                  <a:t>n</a:t>
                </a:r>
                <a:r>
                  <a:rPr lang="en-US" dirty="0"/>
                  <a:t>/2</a:t>
                </a:r>
              </a:p>
              <a:p>
                <a:r>
                  <a:rPr lang="en-US" dirty="0"/>
                  <a:t>After the second iteration, </a:t>
                </a:r>
                <a:r>
                  <a:rPr lang="en-US" i="1" dirty="0"/>
                  <a:t>p</a:t>
                </a:r>
                <a:r>
                  <a:rPr lang="en-US" dirty="0"/>
                  <a:t> is at most </a:t>
                </a:r>
                <a:r>
                  <a:rPr lang="en-US" i="1" dirty="0"/>
                  <a:t>n</a:t>
                </a:r>
                <a:r>
                  <a:rPr lang="en-US" dirty="0"/>
                  <a:t>/4</a:t>
                </a:r>
              </a:p>
              <a:p>
                <a:r>
                  <a:rPr lang="en-US" dirty="0"/>
                  <a:t>In general term, in </a:t>
                </a:r>
                <a:r>
                  <a:rPr lang="en-US" dirty="0" err="1"/>
                  <a:t>i-th</a:t>
                </a:r>
                <a:r>
                  <a:rPr lang="en-US" dirty="0"/>
                  <a:t> iteration, p is at most 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Suppose there are h iterations in total, in the worst-case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B9763A-4D61-6415-7AB1-6DB33F98D8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7E1D5C-6C26-E572-6244-30C5139853C8}"/>
                  </a:ext>
                </a:extLst>
              </p:cNvPr>
              <p:cNvSpPr txBox="1"/>
              <p:nvPr/>
            </p:nvSpPr>
            <p:spPr>
              <a:xfrm>
                <a:off x="2302669" y="3307329"/>
                <a:ext cx="4572000" cy="617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7E1D5C-6C26-E572-6244-30C513985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669" y="3307329"/>
                <a:ext cx="4572000" cy="617413"/>
              </a:xfrm>
              <a:prstGeom prst="rect">
                <a:avLst/>
              </a:prstGeom>
              <a:blipFill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B9BFF3-9602-5048-FBA5-473EC8CD0914}"/>
                  </a:ext>
                </a:extLst>
              </p:cNvPr>
              <p:cNvSpPr txBox="1"/>
              <p:nvPr/>
            </p:nvSpPr>
            <p:spPr>
              <a:xfrm>
                <a:off x="2365947" y="4114991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B9BFF3-9602-5048-FBA5-473EC8CD0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47" y="4114991"/>
                <a:ext cx="4572000" cy="400110"/>
              </a:xfrm>
              <a:prstGeom prst="rect">
                <a:avLst/>
              </a:prstGeom>
              <a:blipFill>
                <a:blip r:embed="rId4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0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9B52-1942-D6C8-003E-E6EFF0CE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C32AC-7062-89E7-A73F-214C58B1B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66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7F15A-105B-0264-2944-5769FBF7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time of binary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023BA-0CEC-443E-AA4F-BB4948E869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each iteration, we perform const number of operations, call 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remaining operations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 total, in the worst case,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log(n) grows slower </a:t>
                </a:r>
                <a:r>
                  <a:rPr lang="en-US"/>
                  <a:t>than 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023BA-0CEC-443E-AA4F-BB4948E869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699716-02F9-B3C8-E9D3-9643F1A15FB9}"/>
                  </a:ext>
                </a:extLst>
              </p:cNvPr>
              <p:cNvSpPr txBox="1"/>
              <p:nvPr/>
            </p:nvSpPr>
            <p:spPr>
              <a:xfrm>
                <a:off x="1324099" y="2132014"/>
                <a:ext cx="4572000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699716-02F9-B3C8-E9D3-9643F1A15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099" y="2132014"/>
                <a:ext cx="4572000" cy="439736"/>
              </a:xfrm>
              <a:prstGeom prst="rect">
                <a:avLst/>
              </a:prstGeom>
              <a:blipFill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79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A39F-801C-92B0-53C7-CD3FC4E0E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500C5-0E1D-7049-DDEF-CE91D1E58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most case, we would like to design an algorithm with </a:t>
            </a:r>
            <a:r>
              <a:rPr lang="en-US" i="1" dirty="0"/>
              <a:t>guarantee</a:t>
            </a:r>
            <a:r>
              <a:rPr lang="en-US" dirty="0"/>
              <a:t> in efficiency</a:t>
            </a:r>
          </a:p>
          <a:p>
            <a:r>
              <a:rPr lang="en-US" dirty="0"/>
              <a:t>The most commonly technique of analysis is worst-case time complexity</a:t>
            </a:r>
          </a:p>
          <a:p>
            <a:endParaRPr lang="en-US" dirty="0"/>
          </a:p>
          <a:p>
            <a:r>
              <a:rPr lang="en-US" dirty="0"/>
              <a:t>(Won’t be in the exam) Sometimes average time complexity is closer to the real world</a:t>
            </a:r>
          </a:p>
          <a:p>
            <a:pPr lvl="1"/>
            <a:r>
              <a:rPr lang="en-US" dirty="0"/>
              <a:t>Quick sort</a:t>
            </a:r>
          </a:p>
          <a:p>
            <a:pPr lvl="1"/>
            <a:r>
              <a:rPr lang="en-US" dirty="0"/>
              <a:t>Simplex algorithm for linear programming</a:t>
            </a:r>
          </a:p>
        </p:txBody>
      </p:sp>
    </p:spTree>
    <p:extLst>
      <p:ext uri="{BB962C8B-B14F-4D97-AF65-F5344CB8AC3E}">
        <p14:creationId xmlns:p14="http://schemas.microsoft.com/office/powerpoint/2010/main" val="39857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FE0E-C006-CF40-5D73-A859FA17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model 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78B97-08DE-37C7-41F6-8465D546B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RAM model</a:t>
            </a:r>
          </a:p>
          <a:p>
            <a:pPr lvl="1"/>
            <a:r>
              <a:rPr lang="en-US" dirty="0"/>
              <a:t>Stand for Random Access Machine</a:t>
            </a:r>
          </a:p>
          <a:p>
            <a:pPr lvl="1"/>
            <a:r>
              <a:rPr lang="en-US" dirty="0"/>
              <a:t>Random access means the memory can be read and changed in any order</a:t>
            </a:r>
          </a:p>
          <a:p>
            <a:pPr lvl="1"/>
            <a:r>
              <a:rPr lang="en-US" dirty="0"/>
              <a:t>Defines a </a:t>
            </a:r>
            <a:r>
              <a:rPr lang="en-US" dirty="0">
                <a:solidFill>
                  <a:schemeClr val="accent2"/>
                </a:solidFill>
              </a:rPr>
              <a:t>simple</a:t>
            </a:r>
            <a:r>
              <a:rPr lang="en-US" dirty="0"/>
              <a:t> yet </a:t>
            </a:r>
            <a:r>
              <a:rPr lang="en-US" dirty="0">
                <a:solidFill>
                  <a:schemeClr val="accent2"/>
                </a:solidFill>
              </a:rPr>
              <a:t>accurate</a:t>
            </a:r>
            <a:r>
              <a:rPr lang="en-US" dirty="0"/>
              <a:t> abstraction of a computing machine</a:t>
            </a:r>
          </a:p>
          <a:p>
            <a:r>
              <a:rPr lang="en-US" dirty="0"/>
              <a:t>It contains a </a:t>
            </a:r>
            <a:r>
              <a:rPr lang="en-US" dirty="0">
                <a:solidFill>
                  <a:srgbClr val="FF0000"/>
                </a:solidFill>
              </a:rPr>
              <a:t>memory</a:t>
            </a:r>
            <a:r>
              <a:rPr lang="en-US" dirty="0"/>
              <a:t> and a </a:t>
            </a:r>
            <a:r>
              <a:rPr lang="en-US" dirty="0">
                <a:solidFill>
                  <a:srgbClr val="FF0000"/>
                </a:solidFill>
              </a:rPr>
              <a:t>single CPU</a:t>
            </a:r>
          </a:p>
          <a:p>
            <a:r>
              <a:rPr lang="en-US" dirty="0"/>
              <a:t>Let’s only care about basic concept of it in this class</a:t>
            </a:r>
          </a:p>
        </p:txBody>
      </p:sp>
    </p:spTree>
    <p:extLst>
      <p:ext uri="{BB962C8B-B14F-4D97-AF65-F5344CB8AC3E}">
        <p14:creationId xmlns:p14="http://schemas.microsoft.com/office/powerpoint/2010/main" val="392959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D5454-5214-CA09-1445-F369A9A68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model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FD97C-4DE5-C63D-3E47-F29FE0DAB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  <a:p>
            <a:r>
              <a:rPr lang="en-US" dirty="0"/>
              <a:t>An infinite </a:t>
            </a:r>
            <a:r>
              <a:rPr lang="en-US" dirty="0">
                <a:solidFill>
                  <a:srgbClr val="FF0000"/>
                </a:solidFill>
              </a:rPr>
              <a:t>sequence</a:t>
            </a:r>
            <a:r>
              <a:rPr lang="en-US" dirty="0"/>
              <a:t> of </a:t>
            </a:r>
            <a:r>
              <a:rPr lang="en-US" dirty="0">
                <a:solidFill>
                  <a:srgbClr val="0070C0"/>
                </a:solidFill>
              </a:rPr>
              <a:t>cells</a:t>
            </a:r>
            <a:r>
              <a:rPr lang="en-US" dirty="0"/>
              <a:t>, each of which contains the same number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/>
              <a:t> of bits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word</a:t>
            </a:r>
            <a:r>
              <a:rPr lang="en-US" dirty="0"/>
              <a:t> is a sequence of </a:t>
            </a:r>
            <a:r>
              <a:rPr lang="en-US" dirty="0">
                <a:solidFill>
                  <a:srgbClr val="0070C0"/>
                </a:solidFill>
              </a:rPr>
              <a:t>w</a:t>
            </a:r>
            <a:r>
              <a:rPr lang="en-US" dirty="0"/>
              <a:t> bits, where </a:t>
            </a:r>
            <a:r>
              <a:rPr lang="en-US" dirty="0">
                <a:solidFill>
                  <a:srgbClr val="0070C0"/>
                </a:solidFill>
              </a:rPr>
              <a:t>w</a:t>
            </a:r>
            <a:r>
              <a:rPr lang="en-US" dirty="0"/>
              <a:t> is called the </a:t>
            </a:r>
            <a:r>
              <a:rPr lang="en-US" dirty="0">
                <a:solidFill>
                  <a:srgbClr val="FF0000"/>
                </a:solidFill>
              </a:rPr>
              <a:t>word length</a:t>
            </a:r>
            <a:r>
              <a:rPr lang="en-US" dirty="0"/>
              <a:t>.</a:t>
            </a:r>
          </a:p>
          <a:p>
            <a:r>
              <a:rPr lang="en-US" dirty="0"/>
              <a:t>Each cell has an </a:t>
            </a:r>
            <a:r>
              <a:rPr lang="en-US" dirty="0">
                <a:solidFill>
                  <a:schemeClr val="accent2"/>
                </a:solidFill>
              </a:rPr>
              <a:t>address</a:t>
            </a:r>
            <a:r>
              <a:rPr lang="en-US" dirty="0"/>
              <a:t>: the first cell of memory has address 1, and the second cell has address 2, and so on</a:t>
            </a:r>
          </a:p>
          <a:p>
            <a:pPr lvl="1"/>
            <a:r>
              <a:rPr lang="en-US" dirty="0"/>
              <a:t>So, we assume infinite memory, there will be no memory shortage</a:t>
            </a:r>
          </a:p>
          <a:p>
            <a:pPr lvl="1"/>
            <a:endParaRPr lang="en-US" dirty="0"/>
          </a:p>
          <a:p>
            <a:r>
              <a:rPr lang="en-US" dirty="0"/>
              <a:t>In real-world, the memory address can be more complicated</a:t>
            </a:r>
          </a:p>
          <a:p>
            <a:pPr lvl="1"/>
            <a:r>
              <a:rPr lang="en-US" dirty="0"/>
              <a:t>Depends on the computer architecture</a:t>
            </a:r>
          </a:p>
          <a:p>
            <a:pPr lvl="1"/>
            <a:r>
              <a:rPr lang="en-US" dirty="0"/>
              <a:t>Won’t be covered in this class</a:t>
            </a:r>
          </a:p>
        </p:txBody>
      </p:sp>
    </p:spTree>
    <p:extLst>
      <p:ext uri="{BB962C8B-B14F-4D97-AF65-F5344CB8AC3E}">
        <p14:creationId xmlns:p14="http://schemas.microsoft.com/office/powerpoint/2010/main" val="129623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avanotes 9, Section 1.1 -- The Fetch and Execute Cycle: Machine Language">
            <a:extLst>
              <a:ext uri="{FF2B5EF4-FFF2-40B4-BE49-F238E27FC236}">
                <a16:creationId xmlns:a16="http://schemas.microsoft.com/office/drawing/2014/main" id="{2F46FC69-0F06-284D-B52C-D42AA9BF3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52" y="2097927"/>
            <a:ext cx="4983674" cy="292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18A193-991B-DFC5-0930-1B1EBF31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model CPU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E3D4-714B-0B87-BBA5-9EE16CE8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702469"/>
            <a:ext cx="8138469" cy="4002881"/>
          </a:xfrm>
        </p:spPr>
        <p:txBody>
          <a:bodyPr/>
          <a:lstStyle/>
          <a:p>
            <a:r>
              <a:rPr lang="en-US" dirty="0"/>
              <a:t>CPU contains</a:t>
            </a:r>
          </a:p>
          <a:p>
            <a:r>
              <a:rPr lang="en-US" dirty="0"/>
              <a:t>Registers</a:t>
            </a:r>
          </a:p>
          <a:p>
            <a:pPr lvl="1"/>
            <a:r>
              <a:rPr lang="en-US" dirty="0"/>
              <a:t>Contains a fixed number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 of registers, each stores </a:t>
            </a:r>
            <a:r>
              <a:rPr lang="en-US" dirty="0">
                <a:solidFill>
                  <a:schemeClr val="accent2"/>
                </a:solidFill>
              </a:rPr>
              <a:t>w</a:t>
            </a:r>
            <a:r>
              <a:rPr lang="en-US" dirty="0"/>
              <a:t> bits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 depends on architecture</a:t>
            </a:r>
          </a:p>
          <a:p>
            <a:pPr lvl="1"/>
            <a:r>
              <a:rPr lang="en-US" dirty="0"/>
              <a:t>Dara need to be read and</a:t>
            </a:r>
          </a:p>
          <a:p>
            <a:pPr lvl="1"/>
            <a:r>
              <a:rPr lang="en-US" dirty="0"/>
              <a:t>load into registers</a:t>
            </a:r>
          </a:p>
        </p:txBody>
      </p:sp>
    </p:spTree>
    <p:extLst>
      <p:ext uri="{BB962C8B-B14F-4D97-AF65-F5344CB8AC3E}">
        <p14:creationId xmlns:p14="http://schemas.microsoft.com/office/powerpoint/2010/main" val="136971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ACFB7-C44E-0A9A-DF99-93A750778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model CPU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BC52C-C7AB-35B0-57BE-838374BE4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 can execute a </a:t>
            </a:r>
            <a:r>
              <a:rPr lang="en-US" dirty="0">
                <a:solidFill>
                  <a:srgbClr val="FF0000"/>
                </a:solidFill>
              </a:rPr>
              <a:t>sequence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atomic operations</a:t>
            </a:r>
          </a:p>
          <a:p>
            <a:pPr lvl="1"/>
            <a:r>
              <a:rPr lang="en-US" dirty="0"/>
              <a:t>Atomic means it is not uncuttable</a:t>
            </a:r>
          </a:p>
          <a:p>
            <a:pPr lvl="1"/>
            <a:r>
              <a:rPr lang="en-US" dirty="0"/>
              <a:t>An atomic operation effectively happens all at once</a:t>
            </a:r>
          </a:p>
          <a:p>
            <a:r>
              <a:rPr lang="en-US" dirty="0"/>
              <a:t>Each simple operation takes 1 time step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cost</a:t>
            </a:r>
            <a:r>
              <a:rPr lang="en-US" dirty="0"/>
              <a:t> of an </a:t>
            </a:r>
            <a:r>
              <a:rPr lang="en-US" dirty="0">
                <a:solidFill>
                  <a:srgbClr val="0070C0"/>
                </a:solidFill>
              </a:rPr>
              <a:t>execution</a:t>
            </a:r>
            <a:r>
              <a:rPr lang="en-US" dirty="0"/>
              <a:t> of a sequence of atomic operations is the </a:t>
            </a:r>
            <a:r>
              <a:rPr lang="en-US" dirty="0">
                <a:solidFill>
                  <a:srgbClr val="FF0000"/>
                </a:solidFill>
              </a:rPr>
              <a:t>length</a:t>
            </a:r>
            <a:r>
              <a:rPr lang="en-US" dirty="0"/>
              <a:t> the sequence, namely, the number of atomic operations</a:t>
            </a:r>
          </a:p>
          <a:p>
            <a:pPr lvl="1"/>
            <a:r>
              <a:rPr lang="en-US" dirty="0"/>
              <a:t>The cost is in </a:t>
            </a:r>
            <a:r>
              <a:rPr lang="en-US" dirty="0">
                <a:solidFill>
                  <a:srgbClr val="FF0000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91358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862BD-9127-A9FC-C838-E94AA8455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59B5C-4683-1661-1B68-2866F40B1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CPU can do a set of atomic operations</a:t>
            </a:r>
          </a:p>
          <a:p>
            <a:r>
              <a:rPr lang="en-US" dirty="0"/>
              <a:t>1. </a:t>
            </a:r>
            <a:r>
              <a:rPr lang="en-US" dirty="0">
                <a:solidFill>
                  <a:srgbClr val="0070C0"/>
                </a:solidFill>
              </a:rPr>
              <a:t>Register (Re-)Initialization</a:t>
            </a:r>
          </a:p>
          <a:p>
            <a:pPr lvl="1"/>
            <a:r>
              <a:rPr lang="en-US" dirty="0"/>
              <a:t>Set a register to a fixed value (e.g., 0, −1, 100, etc.), or to the content of another register.</a:t>
            </a:r>
          </a:p>
        </p:txBody>
      </p:sp>
    </p:spTree>
    <p:extLst>
      <p:ext uri="{BB962C8B-B14F-4D97-AF65-F5344CB8AC3E}">
        <p14:creationId xmlns:p14="http://schemas.microsoft.com/office/powerpoint/2010/main" val="98894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862BD-9127-A9FC-C838-E94AA8455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59B5C-4683-1661-1B68-2866F40B1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CPU can do a set of atomic operations</a:t>
            </a:r>
          </a:p>
          <a:p>
            <a:r>
              <a:rPr lang="en-US" dirty="0"/>
              <a:t>2. </a:t>
            </a:r>
            <a:r>
              <a:rPr lang="en-US" dirty="0">
                <a:solidFill>
                  <a:srgbClr val="0070C0"/>
                </a:solidFill>
              </a:rPr>
              <a:t>Arithmetic</a:t>
            </a:r>
          </a:p>
          <a:p>
            <a:pPr lvl="1"/>
            <a:r>
              <a:rPr lang="en-US" dirty="0"/>
              <a:t>Take the integers a, b stored in two registers, calculate the results and store the result in a register</a:t>
            </a:r>
          </a:p>
          <a:p>
            <a:pPr lvl="1"/>
            <a:r>
              <a:rPr lang="en-US" dirty="0"/>
              <a:t>Like </a:t>
            </a:r>
            <a:r>
              <a:rPr lang="en-US" dirty="0" err="1"/>
              <a:t>a+b</a:t>
            </a:r>
            <a:r>
              <a:rPr lang="en-US" dirty="0"/>
              <a:t>, a-b, a*b, a/b</a:t>
            </a:r>
          </a:p>
          <a:p>
            <a:pPr lvl="1"/>
            <a:endParaRPr lang="en-US" dirty="0"/>
          </a:p>
          <a:p>
            <a:r>
              <a:rPr lang="en-US" dirty="0"/>
              <a:t>In real world, the cost of different arithmetic can be different</a:t>
            </a:r>
          </a:p>
          <a:p>
            <a:pPr lvl="1"/>
            <a:r>
              <a:rPr lang="en-US" dirty="0"/>
              <a:t>Depends on computer architecture (number of CPU cycles)</a:t>
            </a:r>
          </a:p>
          <a:p>
            <a:pPr lvl="1"/>
            <a:r>
              <a:rPr lang="en-US" dirty="0"/>
              <a:t>Depends on chip implementation (clock frequency and power)</a:t>
            </a:r>
          </a:p>
        </p:txBody>
      </p:sp>
    </p:spTree>
    <p:extLst>
      <p:ext uri="{BB962C8B-B14F-4D97-AF65-F5344CB8AC3E}">
        <p14:creationId xmlns:p14="http://schemas.microsoft.com/office/powerpoint/2010/main" val="18376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yer Assignment for Timing Closure">
  <a:themeElements>
    <a:clrScheme name="taoluo_techon07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oluo_techon07_3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taoluo_techon07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EDC55160503409C50603A19DB53A2" ma:contentTypeVersion="5" ma:contentTypeDescription="Create a new document." ma:contentTypeScope="" ma:versionID="486b336d45ae7b47c94f035b1e26bf2f">
  <xsd:schema xmlns:xsd="http://www.w3.org/2001/XMLSchema" xmlns:xs="http://www.w3.org/2001/XMLSchema" xmlns:p="http://schemas.microsoft.com/office/2006/metadata/properties" xmlns:ns3="4a08b04d-8ebe-4265-937d-4e4b30a5ac14" xmlns:ns4="5437038a-0621-43b5-84c8-213086020dec" targetNamespace="http://schemas.microsoft.com/office/2006/metadata/properties" ma:root="true" ma:fieldsID="b5812251669c3340a299489283790a3a" ns3:_="" ns4:_="">
    <xsd:import namespace="4a08b04d-8ebe-4265-937d-4e4b30a5ac14"/>
    <xsd:import namespace="5437038a-0621-43b5-84c8-213086020d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b04d-8ebe-4265-937d-4e4b30a5ac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7038a-0621-43b5-84c8-213086020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A2AD2F-9A6A-4F3D-AF77-E4FC359103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C44C86-5F96-43D9-ACFF-5531A5E75AF0}">
  <ds:schemaRefs>
    <ds:schemaRef ds:uri="4a08b04d-8ebe-4265-937d-4e4b30a5ac14"/>
    <ds:schemaRef ds:uri="5437038a-0621-43b5-84c8-213086020d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0A26FB8-3C06-48DA-8651-1C0F34E6842C}">
  <ds:schemaRefs>
    <ds:schemaRef ds:uri="http://schemas.microsoft.com/office/2006/documentManagement/types"/>
    <ds:schemaRef ds:uri="http://purl.org/dc/elements/1.1/"/>
    <ds:schemaRef ds:uri="4a08b04d-8ebe-4265-937d-4e4b30a5ac14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5437038a-0621-43b5-84c8-213086020de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Layer Assignment for Timing Closure.pot</Template>
  <TotalTime>38435</TotalTime>
  <Words>1635</Words>
  <Application>Microsoft Macintosh PowerPoint</Application>
  <PresentationFormat>On-screen Show (16:9)</PresentationFormat>
  <Paragraphs>263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Calibri</vt:lpstr>
      <vt:lpstr>Cambria Math</vt:lpstr>
      <vt:lpstr>Helvetica Neue</vt:lpstr>
      <vt:lpstr>Wingdings</vt:lpstr>
      <vt:lpstr>Layer Assignment for Timing Closure</vt:lpstr>
      <vt:lpstr>Lecture 3:  RAM Model and Algorithm Analysis</vt:lpstr>
      <vt:lpstr>Topics for this lecture</vt:lpstr>
      <vt:lpstr>RAM model</vt:lpstr>
      <vt:lpstr>RAM model in a nutshell</vt:lpstr>
      <vt:lpstr>RAM model memory</vt:lpstr>
      <vt:lpstr>RAM model CPU</vt:lpstr>
      <vt:lpstr>RAM model CPU</vt:lpstr>
      <vt:lpstr>Atomic operations</vt:lpstr>
      <vt:lpstr>Atomic operations</vt:lpstr>
      <vt:lpstr>Atomic operations</vt:lpstr>
      <vt:lpstr>Atomic operations</vt:lpstr>
      <vt:lpstr>Atomic operations</vt:lpstr>
      <vt:lpstr>In summary, RAM</vt:lpstr>
      <vt:lpstr>Worst-case analysis</vt:lpstr>
      <vt:lpstr>Worst-case running time</vt:lpstr>
      <vt:lpstr>Insertion Sort</vt:lpstr>
      <vt:lpstr>Pseudocode for insertion sort</vt:lpstr>
      <vt:lpstr>Count the cost of insertion sort</vt:lpstr>
      <vt:lpstr>Count the cost of insertion sort</vt:lpstr>
      <vt:lpstr>Analysis the runtime cost for insertion sort</vt:lpstr>
      <vt:lpstr>Best-case for insertion sort</vt:lpstr>
      <vt:lpstr>Worst-case for insertion sort</vt:lpstr>
      <vt:lpstr>Worst-case time analysis</vt:lpstr>
      <vt:lpstr>Putting them together</vt:lpstr>
      <vt:lpstr>Search a number in a sorted array</vt:lpstr>
      <vt:lpstr>Illustration of binary search</vt:lpstr>
      <vt:lpstr>Pseudocode for binary search</vt:lpstr>
      <vt:lpstr>Analysis by different cases</vt:lpstr>
      <vt:lpstr>Count the iteration</vt:lpstr>
      <vt:lpstr>Worst-case time of binary search</vt:lpstr>
      <vt:lpstr>Summary</vt:lpstr>
    </vt:vector>
  </TitlesOfParts>
  <Company>Computer Engineering Research Center at UT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tluo</dc:creator>
  <cp:lastModifiedBy>Zhu, Keren</cp:lastModifiedBy>
  <cp:revision>1061</cp:revision>
  <cp:lastPrinted>2022-09-13T23:51:23Z</cp:lastPrinted>
  <dcterms:created xsi:type="dcterms:W3CDTF">2007-09-23T17:35:11Z</dcterms:created>
  <dcterms:modified xsi:type="dcterms:W3CDTF">2024-01-16T04:57:11Z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0x010100DDBEDC55160503409C50603A19DB53A2</vt:lpwstr>
  </property>
</Properties>
</file>